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notesSlides/notesSlide3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4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1" r:id="rId25"/>
    <p:sldId id="282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2" r:id="rId34"/>
    <p:sldId id="293" r:id="rId35"/>
    <p:sldId id="294" r:id="rId36"/>
    <p:sldId id="296" r:id="rId37"/>
    <p:sldId id="297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14" r:id="rId47"/>
    <p:sldId id="315" r:id="rId48"/>
    <p:sldId id="316" r:id="rId49"/>
    <p:sldId id="307" r:id="rId50"/>
    <p:sldId id="308" r:id="rId51"/>
    <p:sldId id="309" r:id="rId52"/>
    <p:sldId id="311" r:id="rId53"/>
    <p:sldId id="312" r:id="rId54"/>
    <p:sldId id="313" r:id="rId55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CCFFCC"/>
    <a:srgbClr val="FFFF66"/>
    <a:srgbClr val="FFCCFF"/>
    <a:srgbClr val="FFFFFF"/>
    <a:srgbClr val="66FFFF"/>
    <a:srgbClr val="FF99FF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5508" autoAdjust="0"/>
  </p:normalViewPr>
  <p:slideViewPr>
    <p:cSldViewPr>
      <p:cViewPr varScale="1">
        <p:scale>
          <a:sx n="108" d="100"/>
          <a:sy n="108" d="100"/>
        </p:scale>
        <p:origin x="-16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Azk-pk\&#1092;&#1080;&#1085;&#1072;&#1085;&#1089;&#1086;&#1074;&#1086;&#1077;%20&#1091;&#1087;&#1088;&#1072;&#1074;&#1083;&#1077;&#1085;&#1080;&#1077;%20(new)\&#1058;&#1086;&#1082;&#1072;&#1088;&#1077;&#1074;&#1072;%20&#1048;.&#1042;\&#1052;&#1086;&#1080;%20&#1076;&#1086;&#1082;&#1091;&#1084;&#1077;&#1085;&#1090;&#1099;\&#1082;%20&#1087;&#1088;&#1077;&#1079;&#1077;&#1085;&#1090;&#1072;&#1094;&#1080;&#1080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Azk-pk\&#1092;&#1080;&#1085;&#1072;&#1085;&#1089;&#1086;&#1074;&#1086;&#1077;%20&#1091;&#1087;&#1088;&#1072;&#1074;&#1083;&#1077;&#1085;&#1080;&#1077;%20(new)\&#1058;&#1086;&#1082;&#1072;&#1088;&#1077;&#1074;&#1072;%20&#1048;.&#1042;\&#1052;&#1086;&#1080;%20&#1076;&#1086;&#1082;&#1091;&#1084;&#1077;&#1085;&#1090;&#1099;\&#1050;&#1086;&#1087;&#1080;&#1103;%20&#1082;%20&#1087;&#1088;&#1077;&#1079;&#1077;&#1085;&#1090;&#1072;&#1094;&#1080;&#1080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исп9!$C$14</c:f>
              <c:strCache>
                <c:ptCount val="1"/>
                <c:pt idx="0">
                  <c:v>Расходы, рублей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invertIfNegative val="0"/>
          <c:dLbls>
            <c:dLbl>
              <c:idx val="0"/>
              <c:layout>
                <c:manualLayout>
                  <c:x val="2.5991264128547121E-2"/>
                  <c:y val="-3.38859681141044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847782994871915E-2"/>
                  <c:y val="-2.7108774491283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5991264128547121E-2"/>
                  <c:y val="-4.40517585483357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исп9!$D$13:$F$13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исп9!$D$14:$F$14</c:f>
              <c:numCache>
                <c:formatCode>#,##0.0</c:formatCode>
                <c:ptCount val="3"/>
                <c:pt idx="0">
                  <c:v>40720.55006632927</c:v>
                </c:pt>
                <c:pt idx="1">
                  <c:v>48766.484576909628</c:v>
                </c:pt>
                <c:pt idx="2">
                  <c:v>55996.1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7806848"/>
        <c:axId val="91664896"/>
        <c:axId val="136000768"/>
      </c:bar3DChart>
      <c:catAx>
        <c:axId val="137806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1664896"/>
        <c:crosses val="autoZero"/>
        <c:auto val="1"/>
        <c:lblAlgn val="ctr"/>
        <c:lblOffset val="100"/>
        <c:noMultiLvlLbl val="0"/>
      </c:catAx>
      <c:valAx>
        <c:axId val="91664896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37806848"/>
        <c:crosses val="autoZero"/>
        <c:crossBetween val="between"/>
      </c:valAx>
      <c:serAx>
        <c:axId val="136000768"/>
        <c:scaling>
          <c:orientation val="minMax"/>
        </c:scaling>
        <c:delete val="1"/>
        <c:axPos val="b"/>
        <c:majorTickMark val="out"/>
        <c:minorTickMark val="none"/>
        <c:tickLblPos val="nextTo"/>
        <c:crossAx val="91664896"/>
        <c:crosses val="autoZero"/>
      </c:ser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olidFill>
              <a:srgbClr val="FFCCCC"/>
            </a:solidFill>
          </c:spPr>
          <c:explosion val="25"/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rgbClr val="FFCCCC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3403973632559343E-3"/>
                  <c:y val="-0.292966631158629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val>
            <c:numRef>
              <c:f>Лист3!$B$2:$B$3</c:f>
              <c:numCache>
                <c:formatCode>#,##0.0</c:formatCode>
                <c:ptCount val="2"/>
                <c:pt idx="0" formatCode="General">
                  <c:v>411.7</c:v>
                </c:pt>
                <c:pt idx="1">
                  <c:v>276349.89999999997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0277737171503364E-2"/>
          <c:y val="0.18217442774922549"/>
          <c:w val="0.81388888888888888"/>
          <c:h val="0.79977637399013579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FFCCCC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chemeClr val="accent1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val>
            <c:numRef>
              <c:f>исп12!$D$8:$D$9</c:f>
              <c:numCache>
                <c:formatCode>#,##0.0</c:formatCode>
                <c:ptCount val="2"/>
                <c:pt idx="0">
                  <c:v>139171.79999999999</c:v>
                </c:pt>
                <c:pt idx="1">
                  <c:v>4938.3999999999996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555555555555552"/>
          <c:y val="9.8911018433849238E-2"/>
          <c:w val="0.54441797900262467"/>
          <c:h val="0.84046217086990327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139700" h="139700" prst="divot"/>
            </a:sp3d>
          </c:spPr>
          <c:explosion val="25"/>
          <c:dPt>
            <c:idx val="0"/>
            <c:bubble3D val="0"/>
            <c:spPr>
              <a:solidFill>
                <a:srgbClr val="FFCCCC"/>
              </a:solidFill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c:spPr>
          </c:dPt>
          <c:dPt>
            <c:idx val="1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c:spPr>
          </c:dPt>
          <c:dPt>
            <c:idx val="2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800" b="1" smtClean="0">
                        <a:latin typeface="Times New Roman" pitchFamily="18" charset="0"/>
                        <a:cs typeface="Times New Roman" pitchFamily="18" charset="0"/>
                      </a:rPr>
                      <a:t>34,3</a:t>
                    </a:r>
                    <a:r>
                      <a:rPr lang="ru-RU" sz="1800" b="1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800" b="1" smtClean="0">
                        <a:latin typeface="Times New Roman" pitchFamily="18" charset="0"/>
                        <a:cs typeface="Times New Roman" pitchFamily="18" charset="0"/>
                      </a:rPr>
                      <a:t>1,6</a:t>
                    </a:r>
                    <a:r>
                      <a:rPr lang="ru-RU" sz="1800" b="1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800" b="1" smtClean="0">
                        <a:latin typeface="Times New Roman" pitchFamily="18" charset="0"/>
                        <a:cs typeface="Times New Roman" pitchFamily="18" charset="0"/>
                      </a:rPr>
                      <a:t>64,1</a:t>
                    </a:r>
                    <a:r>
                      <a:rPr lang="ru-RU" sz="1800" b="1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Лист21!$C$36:$C$38</c:f>
              <c:strCache>
                <c:ptCount val="3"/>
                <c:pt idx="0">
                  <c:v>Налоговые  доходы </c:v>
                </c:pt>
                <c:pt idx="1">
                  <c:v>Неналоговые доходы</c:v>
                </c:pt>
                <c:pt idx="2">
                  <c:v>Безвозмездные поступления </c:v>
                </c:pt>
              </c:strCache>
            </c:strRef>
          </c:cat>
          <c:val>
            <c:numRef>
              <c:f>Лист21!$D$36:$D$38</c:f>
              <c:numCache>
                <c:formatCode>0.0</c:formatCode>
                <c:ptCount val="3"/>
                <c:pt idx="0">
                  <c:v>34.276087499647517</c:v>
                </c:pt>
                <c:pt idx="1">
                  <c:v>1.592769662369766</c:v>
                </c:pt>
                <c:pt idx="2">
                  <c:v>64.131142837982708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1844055118110236"/>
          <c:y val="0.77007661541879957"/>
          <c:w val="0.67670559930008745"/>
          <c:h val="0.21049028740396367"/>
        </c:manualLayout>
      </c:layout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313432252383484"/>
          <c:y val="0"/>
          <c:w val="0.55761294012599427"/>
          <c:h val="0.92791078769025659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139700" prst="cross"/>
            </a:sp3d>
          </c:spPr>
          <c:explosion val="25"/>
          <c:dPt>
            <c:idx val="0"/>
            <c:bubble3D val="0"/>
            <c:spPr>
              <a:solidFill>
                <a:srgbClr val="FFCCCC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0.14214650018310723"/>
                  <c:y val="1.8572241973114099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33,2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1,5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7486817308364913"/>
                  <c:y val="-7.3986455208680524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65,3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Лист21!$C$36:$C$38</c:f>
              <c:strCache>
                <c:ptCount val="3"/>
                <c:pt idx="0">
                  <c:v>Налоговые  доходы </c:v>
                </c:pt>
                <c:pt idx="1">
                  <c:v>Неналоговые доходы</c:v>
                </c:pt>
                <c:pt idx="2">
                  <c:v>Безвозмездные поступления </c:v>
                </c:pt>
              </c:strCache>
            </c:strRef>
          </c:cat>
          <c:val>
            <c:numRef>
              <c:f>Лист21!$D$36:$D$38</c:f>
              <c:numCache>
                <c:formatCode>0.0</c:formatCode>
                <c:ptCount val="3"/>
                <c:pt idx="0">
                  <c:v>33.180778839130369</c:v>
                </c:pt>
                <c:pt idx="1">
                  <c:v>1.5349996525905285</c:v>
                </c:pt>
                <c:pt idx="2">
                  <c:v>65.284221508279103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18754500528747833"/>
          <c:y val="0.73555811806351024"/>
          <c:w val="0.68181107448966571"/>
          <c:h val="0.26444188193648982"/>
        </c:manualLayout>
      </c:layout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Calibri" pitchFamily="34" charset="0"/>
                <a:cs typeface="Calibri" pitchFamily="34" charset="0"/>
              </a:defRPr>
            </a:pPr>
            <a:r>
              <a:rPr lang="ru-RU" dirty="0" smtClean="0"/>
              <a:t>Доходы</a:t>
            </a:r>
            <a:endParaRPr lang="ru-RU" dirty="0"/>
          </a:p>
        </c:rich>
      </c:tx>
      <c:layout/>
      <c:overlay val="0"/>
    </c:title>
    <c:autoTitleDeleted val="0"/>
    <c:view3D>
      <c:rotX val="0"/>
      <c:rotY val="0"/>
      <c:rAngAx val="0"/>
      <c:perspective val="3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'ис дох'!$B$7:$C$7</c:f>
              <c:strCache>
                <c:ptCount val="1"/>
                <c:pt idx="0">
                  <c:v>Доходы, рублей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txPr>
              <a:bodyPr/>
              <a:lstStyle/>
              <a:p>
                <a:pPr>
                  <a:defRPr sz="1600" b="1">
                    <a:latin typeface="Calibri" pitchFamily="34" charset="0"/>
                    <a:cs typeface="Calibri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'ис дох'!$D$6:$F$6</c:f>
              <c:strCache>
                <c:ptCount val="3"/>
                <c:pt idx="0">
                  <c:v>2023 год 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'ис дох'!$D$7:$F$7</c:f>
              <c:numCache>
                <c:formatCode>#,##0.0</c:formatCode>
                <c:ptCount val="3"/>
                <c:pt idx="0">
                  <c:v>40527.891182808067</c:v>
                </c:pt>
                <c:pt idx="1">
                  <c:v>49163.961663624708</c:v>
                </c:pt>
                <c:pt idx="2">
                  <c:v>55799.241653546407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1143168"/>
        <c:axId val="48059456"/>
        <c:axId val="47803520"/>
      </c:bar3DChart>
      <c:catAx>
        <c:axId val="2111431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Calibri" pitchFamily="34" charset="0"/>
                <a:cs typeface="Calibri" pitchFamily="34" charset="0"/>
              </a:defRPr>
            </a:pPr>
            <a:endParaRPr lang="ru-RU"/>
          </a:p>
        </c:txPr>
        <c:crossAx val="48059456"/>
        <c:crosses val="autoZero"/>
        <c:auto val="1"/>
        <c:lblAlgn val="ctr"/>
        <c:lblOffset val="100"/>
        <c:noMultiLvlLbl val="0"/>
      </c:catAx>
      <c:valAx>
        <c:axId val="48059456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211143168"/>
        <c:crosses val="autoZero"/>
        <c:crossBetween val="between"/>
      </c:valAx>
      <c:serAx>
        <c:axId val="47803520"/>
        <c:scaling>
          <c:orientation val="minMax"/>
        </c:scaling>
        <c:delete val="1"/>
        <c:axPos val="b"/>
        <c:majorTickMark val="out"/>
        <c:minorTickMark val="none"/>
        <c:tickLblPos val="nextTo"/>
        <c:crossAx val="48059456"/>
        <c:crosses val="autoZero"/>
      </c:ser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>
              <a:latin typeface="Calibri" pitchFamily="34" charset="0"/>
              <a:cs typeface="Calibri" pitchFamily="34" charset="0"/>
            </a:defRPr>
          </a:pPr>
          <a:endParaRPr lang="ru-RU"/>
        </a:p>
      </c:txPr>
    </c:title>
    <c:autoTitleDeleted val="0"/>
    <c:view3D>
      <c:rotX val="1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'ис дох'!$B$13:$C$13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FFCCCC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2.5000000000000001E-2"/>
                  <c:y val="-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222222222222223E-2"/>
                  <c:y val="-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888888888888888E-2"/>
                  <c:y val="-4.1666666666666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Calibri" pitchFamily="34" charset="0"/>
                    <a:cs typeface="Calibri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'ис дох'!$D$12:$F$12</c:f>
              <c:strCache>
                <c:ptCount val="3"/>
                <c:pt idx="0">
                  <c:v>2023 год 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'ис дох'!$D$13:$F$13</c:f>
              <c:numCache>
                <c:formatCode>#,##0.0</c:formatCode>
                <c:ptCount val="3"/>
                <c:pt idx="0">
                  <c:v>26054.515330496128</c:v>
                </c:pt>
                <c:pt idx="1">
                  <c:v>31529.408460642306</c:v>
                </c:pt>
                <c:pt idx="2">
                  <c:v>36428.100570337716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1326976"/>
        <c:axId val="48061184"/>
        <c:axId val="58384384"/>
      </c:bar3DChart>
      <c:catAx>
        <c:axId val="2113269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Calibri" pitchFamily="34" charset="0"/>
                <a:cs typeface="Calibri" pitchFamily="34" charset="0"/>
              </a:defRPr>
            </a:pPr>
            <a:endParaRPr lang="ru-RU"/>
          </a:p>
        </c:txPr>
        <c:crossAx val="48061184"/>
        <c:crosses val="autoZero"/>
        <c:auto val="1"/>
        <c:lblAlgn val="ctr"/>
        <c:lblOffset val="100"/>
        <c:noMultiLvlLbl val="0"/>
      </c:catAx>
      <c:valAx>
        <c:axId val="48061184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211326976"/>
        <c:crosses val="autoZero"/>
        <c:crossBetween val="between"/>
      </c:valAx>
      <c:serAx>
        <c:axId val="58384384"/>
        <c:scaling>
          <c:orientation val="minMax"/>
        </c:scaling>
        <c:delete val="1"/>
        <c:axPos val="b"/>
        <c:majorTickMark val="out"/>
        <c:minorTickMark val="none"/>
        <c:tickLblPos val="nextTo"/>
        <c:crossAx val="48061184"/>
        <c:crosses val="autoZero"/>
      </c:ser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>
              <a:latin typeface="Calibri" pitchFamily="34" charset="0"/>
              <a:cs typeface="Calibri" pitchFamily="34" charset="0"/>
            </a:defRPr>
          </a:pPr>
          <a:endParaRPr lang="ru-RU"/>
        </a:p>
      </c:txPr>
    </c:title>
    <c:autoTitleDeleted val="0"/>
    <c:view3D>
      <c:rotX val="1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'ис дох'!$B$20:$C$20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CCFFCC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txPr>
              <a:bodyPr/>
              <a:lstStyle/>
              <a:p>
                <a:pPr>
                  <a:defRPr sz="1600" b="1">
                    <a:latin typeface="Calibri" pitchFamily="34" charset="0"/>
                    <a:cs typeface="Calibri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'ис дох'!$D$19:$F$19</c:f>
              <c:strCache>
                <c:ptCount val="3"/>
                <c:pt idx="0">
                  <c:v>2023 год 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'ис дох'!$D$20:$F$20</c:f>
              <c:numCache>
                <c:formatCode>#,##0.0</c:formatCode>
                <c:ptCount val="3"/>
                <c:pt idx="0">
                  <c:v>14473.37585231194</c:v>
                </c:pt>
                <c:pt idx="1">
                  <c:v>17634.553202982406</c:v>
                </c:pt>
                <c:pt idx="2">
                  <c:v>19371.141083208691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1920384"/>
        <c:axId val="114610112"/>
        <c:axId val="58385024"/>
      </c:bar3DChart>
      <c:catAx>
        <c:axId val="1719203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Calibri" pitchFamily="34" charset="0"/>
                <a:cs typeface="Calibri" pitchFamily="34" charset="0"/>
              </a:defRPr>
            </a:pPr>
            <a:endParaRPr lang="ru-RU"/>
          </a:p>
        </c:txPr>
        <c:crossAx val="114610112"/>
        <c:crosses val="autoZero"/>
        <c:auto val="1"/>
        <c:lblAlgn val="ctr"/>
        <c:lblOffset val="100"/>
        <c:noMultiLvlLbl val="0"/>
      </c:catAx>
      <c:valAx>
        <c:axId val="114610112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71920384"/>
        <c:crosses val="autoZero"/>
        <c:crossBetween val="between"/>
      </c:valAx>
      <c:serAx>
        <c:axId val="58385024"/>
        <c:scaling>
          <c:orientation val="minMax"/>
        </c:scaling>
        <c:delete val="1"/>
        <c:axPos val="b"/>
        <c:majorTickMark val="out"/>
        <c:minorTickMark val="none"/>
        <c:tickLblPos val="nextTo"/>
        <c:crossAx val="114610112"/>
        <c:crosses val="autoZero"/>
      </c:ser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5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371215955428825E-2"/>
          <c:y val="4.4639730606585215E-2"/>
          <c:w val="0.95501940113649919"/>
          <c:h val="0.93751081103506084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4"/>
          <c:dPt>
            <c:idx val="0"/>
            <c:bubble3D val="0"/>
            <c:explosion val="12"/>
            <c:spPr>
              <a:solidFill>
                <a:srgbClr val="FFFF66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explosion val="19"/>
          </c:dPt>
          <c:dPt>
            <c:idx val="2"/>
            <c:bubble3D val="0"/>
            <c:explosion val="15"/>
            <c:spPr>
              <a:solidFill>
                <a:schemeClr val="accent3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explosion val="16"/>
            <c:spPr>
              <a:solidFill>
                <a:srgbClr val="FFCCCC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explosion val="8"/>
            <c:spPr>
              <a:solidFill>
                <a:schemeClr val="tx2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bubble3D val="0"/>
            <c:explosion val="12"/>
            <c:spPr>
              <a:solidFill>
                <a:schemeClr val="accent5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bubble3D val="0"/>
            <c:explosion val="12"/>
          </c:dPt>
          <c:dPt>
            <c:idx val="7"/>
            <c:bubble3D val="0"/>
            <c:explosion val="16"/>
          </c:dPt>
          <c:dPt>
            <c:idx val="8"/>
            <c:bubble3D val="0"/>
            <c:explosion val="16"/>
            <c:spPr>
              <a:solidFill>
                <a:schemeClr val="accent6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9"/>
            <c:bubble3D val="0"/>
            <c:explosion val="16"/>
          </c:dPt>
          <c:dLbls>
            <c:dLbl>
              <c:idx val="1"/>
              <c:layout>
                <c:manualLayout>
                  <c:x val="1.3201586416936226E-3"/>
                  <c:y val="-8.98384404476320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4.5447773938800187E-3"/>
                  <c:y val="1.012147484298726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7.3266767420699819E-2"/>
                  <c:y val="4.226708006380635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numFmt formatCode="0.0%" sourceLinked="0"/>
              <c:spPr/>
              <c:txPr>
                <a:bodyPr/>
                <a:lstStyle/>
                <a:p>
                  <a:pPr>
                    <a:defRPr sz="1400" b="1" i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.20479973070026194"/>
                  <c:y val="-0.16155903802183846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600" b="1" i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0.12544473938157469"/>
                  <c:y val="0.1026240568606231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0.24784373132094598"/>
                  <c:y val="-3.2768992745662003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-9.1249445653880518E-2"/>
                  <c:y val="-2.09246297736465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0.2211121399734281"/>
                  <c:y val="-9.4932867541466584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7.0797402217017205E-2"/>
                  <c:y val="1.306439202228558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100" b="1" i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исп16!$B$8:$B$18</c:f>
              <c:strCache>
                <c:ptCount val="11"/>
                <c:pt idx="0">
                  <c:v>Общегосударственные вопросы 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 </c:v>
                </c:pt>
                <c:pt idx="3">
                  <c:v>Национальная экономика </c:v>
                </c:pt>
                <c:pt idx="4">
                  <c:v>Жилищно-коммунальное хозяйство </c:v>
                </c:pt>
                <c:pt idx="5">
                  <c:v>Образование </c:v>
                </c:pt>
                <c:pt idx="6">
                  <c:v>Культура и кинематография</c:v>
                </c:pt>
                <c:pt idx="7">
                  <c:v>Социальная политика 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  <c:pt idx="10">
                  <c:v>Обслуживание государственного (муниципального) долга</c:v>
                </c:pt>
              </c:strCache>
            </c:strRef>
          </c:cat>
          <c:val>
            <c:numRef>
              <c:f>исп16!$C$8:$C$18</c:f>
              <c:numCache>
                <c:formatCode>0.0</c:formatCode>
                <c:ptCount val="11"/>
                <c:pt idx="0">
                  <c:v>11.430779601542769</c:v>
                </c:pt>
                <c:pt idx="1">
                  <c:v>0.14360655599425573</c:v>
                </c:pt>
                <c:pt idx="2">
                  <c:v>3.6241008774550361</c:v>
                </c:pt>
                <c:pt idx="3">
                  <c:v>6.1858365837525664</c:v>
                </c:pt>
                <c:pt idx="4">
                  <c:v>23.049400514678023</c:v>
                </c:pt>
                <c:pt idx="5">
                  <c:v>42.492364531500307</c:v>
                </c:pt>
                <c:pt idx="6">
                  <c:v>10.272592375989097</c:v>
                </c:pt>
                <c:pt idx="7">
                  <c:v>1.8612267219255509</c:v>
                </c:pt>
                <c:pt idx="8">
                  <c:v>0.6918208931723272</c:v>
                </c:pt>
                <c:pt idx="9">
                  <c:v>0.3</c:v>
                </c:pt>
                <c:pt idx="10">
                  <c:v>2.4602199999015911E-4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2508679125212386E-3"/>
          <c:y val="7.0209780955075199E-2"/>
          <c:w val="0.5523399959620432"/>
          <c:h val="0.85379804546022986"/>
        </c:manualLayout>
      </c:layout>
      <c:pie3DChart>
        <c:varyColors val="1"/>
        <c:ser>
          <c:idx val="0"/>
          <c:order val="0"/>
          <c:explosion val="22"/>
          <c:dPt>
            <c:idx val="0"/>
            <c:bubble3D val="0"/>
            <c:explosion val="6"/>
            <c:spPr>
              <a:solidFill>
                <a:srgbClr val="CCFFCC"/>
              </a:solidFill>
            </c:spPr>
          </c:dPt>
          <c:dPt>
            <c:idx val="1"/>
            <c:bubble3D val="0"/>
            <c:explosion val="9"/>
            <c:spPr>
              <a:solidFill>
                <a:srgbClr val="FFCCCC"/>
              </a:solidFill>
            </c:spPr>
          </c:dPt>
          <c:dPt>
            <c:idx val="2"/>
            <c:bubble3D val="0"/>
            <c:explosion val="12"/>
          </c:dPt>
          <c:dPt>
            <c:idx val="3"/>
            <c:bubble3D val="0"/>
            <c:explosion val="9"/>
            <c:spPr>
              <a:solidFill>
                <a:schemeClr val="accent5">
                  <a:lumMod val="20000"/>
                  <a:lumOff val="80000"/>
                </a:schemeClr>
              </a:solidFill>
            </c:spPr>
          </c:dPt>
          <c:dPt>
            <c:idx val="4"/>
            <c:bubble3D val="0"/>
            <c:explosion val="8"/>
          </c:dPt>
          <c:dPt>
            <c:idx val="5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</c:spPr>
          </c:dPt>
          <c:dPt>
            <c:idx val="6"/>
            <c:bubble3D val="0"/>
            <c:explosion val="13"/>
          </c:dPt>
          <c:dPt>
            <c:idx val="7"/>
            <c:bubble3D val="0"/>
            <c:explosion val="1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Lbls>
            <c:numFmt formatCode="0.0%" sourceLinked="0"/>
            <c:txPr>
              <a:bodyPr/>
              <a:lstStyle/>
              <a:p>
                <a:pPr>
                  <a:defRPr sz="1400" b="1">
                    <a:latin typeface="Calibri" pitchFamily="34" charset="0"/>
                    <a:cs typeface="Calibri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исп28!$B$4:$B$11</c:f>
              <c:strCache>
                <c:ptCount val="8"/>
                <c:pt idx="0">
                  <c:v>Расходы на выплаты персоналу в целях обеспечения выполнения функций государственными (муниципальными) органами, казенными учреждениями, органами управления государственными внебюджетными фондами - 18,0%</c:v>
                </c:pt>
                <c:pt idx="1">
                  <c:v>Закупка товаров, работ и услуг для обеспечения государственных (муниципальных) нужд - 15,1%</c:v>
                </c:pt>
                <c:pt idx="2">
                  <c:v>Социальное обеспечение и иные выплаты населению - 1,1%</c:v>
                </c:pt>
                <c:pt idx="3">
                  <c:v>Капитальные вложения в объекты государственной (муниципальной) собственности - 2,1%</c:v>
                </c:pt>
                <c:pt idx="4">
                  <c:v>Межбюджетные трансферты -0%</c:v>
                </c:pt>
                <c:pt idx="5">
                  <c:v>Предоставление субсидий бюджетным, автономным учреждениям и иным некоммерческим организациям - 60,5%</c:v>
                </c:pt>
                <c:pt idx="6">
                  <c:v>Обслуживание государственного (муниципального) долга - 0%</c:v>
                </c:pt>
                <c:pt idx="7">
                  <c:v>Иные бюджетные ассигнования - 3,2%</c:v>
                </c:pt>
              </c:strCache>
            </c:strRef>
          </c:cat>
          <c:val>
            <c:numRef>
              <c:f>исп28!$C$4:$C$11</c:f>
              <c:numCache>
                <c:formatCode>0.0</c:formatCode>
                <c:ptCount val="8"/>
                <c:pt idx="0">
                  <c:v>17.968294090481269</c:v>
                </c:pt>
                <c:pt idx="1">
                  <c:v>15.111556918595538</c:v>
                </c:pt>
                <c:pt idx="2">
                  <c:v>1.081702500356732</c:v>
                </c:pt>
                <c:pt idx="3">
                  <c:v>2.1131602791154735</c:v>
                </c:pt>
                <c:pt idx="4">
                  <c:v>3.8829300798446827E-2</c:v>
                </c:pt>
                <c:pt idx="5">
                  <c:v>60.464840995981405</c:v>
                </c:pt>
                <c:pt idx="6">
                  <c:v>2.4602199999015911E-4</c:v>
                </c:pt>
                <c:pt idx="7">
                  <c:v>3.2213698926711452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3570215582026615"/>
          <c:y val="6.9465961892666656E-2"/>
          <c:w val="0.44815521457253737"/>
          <c:h val="0.89768974443342264"/>
        </c:manualLayout>
      </c:layout>
      <c:overlay val="0"/>
      <c:txPr>
        <a:bodyPr/>
        <a:lstStyle/>
        <a:p>
          <a:pPr>
            <a:defRPr sz="1100">
              <a:latin typeface="Calibri" pitchFamily="34" charset="0"/>
              <a:cs typeface="Calibri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dPt>
            <c:idx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FFCCCC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numFmt formatCode="0.0%" sourceLinked="0"/>
            <c:txPr>
              <a:bodyPr/>
              <a:lstStyle/>
              <a:p>
                <a:pPr>
                  <a:defRPr sz="1600" b="1">
                    <a:latin typeface="Calibri" pitchFamily="34" charset="0"/>
                    <a:cs typeface="Calibri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исп18!$D$14:$D$16</c:f>
              <c:strCache>
                <c:ptCount val="3"/>
                <c:pt idx="0">
                  <c:v>Расходы за счет областного бюджета</c:v>
                </c:pt>
                <c:pt idx="1">
                  <c:v>Расходы за счет бюджета муниципального округа</c:v>
                </c:pt>
                <c:pt idx="2">
                  <c:v>Расходы за счет федерального бюджета</c:v>
                </c:pt>
              </c:strCache>
            </c:strRef>
          </c:cat>
          <c:val>
            <c:numRef>
              <c:f>исп18!$E$14:$E$16</c:f>
              <c:numCache>
                <c:formatCode>0.0</c:formatCode>
                <c:ptCount val="3"/>
                <c:pt idx="0">
                  <c:v>59.183385826344804</c:v>
                </c:pt>
                <c:pt idx="1">
                  <c:v>35.622700133722965</c:v>
                </c:pt>
                <c:pt idx="2">
                  <c:v>5.1939140399322277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837603468192901"/>
          <c:y val="0.13556352588349491"/>
          <c:w val="0.30486098916129989"/>
          <c:h val="0.51466433940829026"/>
        </c:manualLayout>
      </c:layout>
      <c:overlay val="0"/>
      <c:txPr>
        <a:bodyPr/>
        <a:lstStyle/>
        <a:p>
          <a:pPr>
            <a:defRPr sz="1400">
              <a:latin typeface="Calibri" pitchFamily="34" charset="0"/>
              <a:cs typeface="Calibri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1B73F9-66F1-4C6E-8041-3891F487AFD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348084-7F2E-4EC4-8A6F-320F40502BA1}">
      <dgm:prSet phldrT="[Текст]" custT="1"/>
      <dgm:spPr>
        <a:solidFill>
          <a:schemeClr val="accent1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</a:t>
          </a:r>
          <a:r>
            <a:rPr lang="ru-RU" sz="2000" b="1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Межбюджетные трансферты - </a:t>
          </a:r>
          <a:r>
            <a:rPr lang="ru-RU" altLang="ru-RU" sz="2000" b="0" i="0" dirty="0" smtClean="0"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rPr>
            <a:t>это средства, предоставляемые одним бюджетом бюджетной системы Российской Федерации другому бюджету бюджетной системы Российской Федерации</a:t>
          </a:r>
          <a:r>
            <a:rPr lang="ru-RU" altLang="ru-RU" sz="2000" b="1" i="1" dirty="0" smtClean="0"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rPr>
            <a:t>.</a:t>
          </a:r>
          <a:endParaRPr lang="ru-RU" sz="2000" b="1" i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837ED344-713F-4FF7-B240-E2256F85DF80}" type="parTrans" cxnId="{D3D17572-2296-47BC-BA4F-982E1FE85ADE}">
      <dgm:prSet/>
      <dgm:spPr/>
      <dgm:t>
        <a:bodyPr/>
        <a:lstStyle/>
        <a:p>
          <a:endParaRPr lang="ru-RU"/>
        </a:p>
      </dgm:t>
    </dgm:pt>
    <dgm:pt modelId="{46A210F8-DAEE-4989-9A20-D598AADD934F}" type="sibTrans" cxnId="{D3D17572-2296-47BC-BA4F-982E1FE85ADE}">
      <dgm:prSet/>
      <dgm:spPr/>
      <dgm:t>
        <a:bodyPr/>
        <a:lstStyle/>
        <a:p>
          <a:endParaRPr lang="ru-RU"/>
        </a:p>
      </dgm:t>
    </dgm:pt>
    <dgm:pt modelId="{5D8CB58D-C74E-4DB9-85B8-A527D049B510}">
      <dgm:prSet phldrT="[Текст]" custT="1"/>
      <dgm:spPr>
        <a:solidFill>
          <a:srgbClr val="F8E3BE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>
            <a:lnSpc>
              <a:spcPct val="100000"/>
            </a:lnSpc>
          </a:pPr>
          <a:r>
            <a:rPr lang="ru-RU" sz="1800" b="1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Дотации – </a:t>
          </a:r>
          <a:r>
            <a:rPr lang="ru-RU" sz="1800" b="0" i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предоставляются без конкретной цели их использования</a:t>
          </a:r>
          <a:endParaRPr lang="ru-RU" sz="1800" b="1" i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7037DA05-70A6-48D8-B6C8-78828CB8ACA7}" type="parTrans" cxnId="{9B9A19DF-67AF-4DB5-955B-9C3F817A38CB}">
      <dgm:prSet/>
      <dgm:spPr/>
      <dgm:t>
        <a:bodyPr/>
        <a:lstStyle/>
        <a:p>
          <a:endParaRPr lang="ru-RU"/>
        </a:p>
      </dgm:t>
    </dgm:pt>
    <dgm:pt modelId="{A2FED3B0-8B9C-4893-94CB-014EDBA7D971}" type="sibTrans" cxnId="{9B9A19DF-67AF-4DB5-955B-9C3F817A38CB}">
      <dgm:prSet/>
      <dgm:spPr/>
      <dgm:t>
        <a:bodyPr/>
        <a:lstStyle/>
        <a:p>
          <a:endParaRPr lang="ru-RU"/>
        </a:p>
      </dgm:t>
    </dgm:pt>
    <dgm:pt modelId="{8CDC40A9-234D-43A4-94C7-888DD8BC1074}">
      <dgm:prSet phldrT="[Текст]" custT="1"/>
      <dgm:spPr>
        <a:solidFill>
          <a:srgbClr val="F8E3BE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800" b="1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Субвенции – </a:t>
          </a:r>
          <a:r>
            <a:rPr lang="ru-RU" sz="1800" b="0" i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предоставляются на финансирование «переданных» другим публично-правовым образованиям полномочий</a:t>
          </a:r>
        </a:p>
      </dgm:t>
    </dgm:pt>
    <dgm:pt modelId="{D624FEE9-E4B0-4EDE-BBF9-FF521B0973F7}" type="parTrans" cxnId="{D9D1C749-D0B6-4E7F-A271-35976208BAE7}">
      <dgm:prSet/>
      <dgm:spPr/>
      <dgm:t>
        <a:bodyPr/>
        <a:lstStyle/>
        <a:p>
          <a:endParaRPr lang="ru-RU"/>
        </a:p>
      </dgm:t>
    </dgm:pt>
    <dgm:pt modelId="{FD875354-6108-4109-A622-7108F23F939A}" type="sibTrans" cxnId="{D9D1C749-D0B6-4E7F-A271-35976208BAE7}">
      <dgm:prSet/>
      <dgm:spPr/>
      <dgm:t>
        <a:bodyPr/>
        <a:lstStyle/>
        <a:p>
          <a:endParaRPr lang="ru-RU"/>
        </a:p>
      </dgm:t>
    </dgm:pt>
    <dgm:pt modelId="{2F8353DA-14A8-4F80-93FA-C4CA1AB83878}">
      <dgm:prSet phldrT="[Текст]" custT="1"/>
      <dgm:spPr>
        <a:solidFill>
          <a:srgbClr val="F8E3BE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800" b="1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Субсидии и иные межбюджетные трансферты – </a:t>
          </a:r>
          <a:r>
            <a:rPr lang="ru-RU" sz="1800" b="0" i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предоставляются на определенные цели</a:t>
          </a:r>
          <a:endParaRPr lang="ru-RU" sz="1800" b="1" i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B5081722-9F62-4AD1-B520-A7CC97017EDE}" type="parTrans" cxnId="{0761A9A4-A6A3-4CC6-BACA-5DD8144495E6}">
      <dgm:prSet/>
      <dgm:spPr/>
      <dgm:t>
        <a:bodyPr/>
        <a:lstStyle/>
        <a:p>
          <a:endParaRPr lang="ru-RU"/>
        </a:p>
      </dgm:t>
    </dgm:pt>
    <dgm:pt modelId="{108311D7-BDF6-4DAE-9A02-573D61642E28}" type="sibTrans" cxnId="{0761A9A4-A6A3-4CC6-BACA-5DD8144495E6}">
      <dgm:prSet/>
      <dgm:spPr/>
      <dgm:t>
        <a:bodyPr/>
        <a:lstStyle/>
        <a:p>
          <a:endParaRPr lang="ru-RU"/>
        </a:p>
      </dgm:t>
    </dgm:pt>
    <dgm:pt modelId="{96CAD508-B153-4FC4-9FD6-155CA6779B91}" type="pres">
      <dgm:prSet presAssocID="{2C1B73F9-66F1-4C6E-8041-3891F487AFD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784E19B-6C2E-4E63-96F3-D9E75E4FA21D}" type="pres">
      <dgm:prSet presAssocID="{D3348084-7F2E-4EC4-8A6F-320F40502BA1}" presName="hierRoot1" presStyleCnt="0">
        <dgm:presLayoutVars>
          <dgm:hierBranch val="init"/>
        </dgm:presLayoutVars>
      </dgm:prSet>
      <dgm:spPr/>
    </dgm:pt>
    <dgm:pt modelId="{637F0429-CD20-48E2-8A83-21339BC9317A}" type="pres">
      <dgm:prSet presAssocID="{D3348084-7F2E-4EC4-8A6F-320F40502BA1}" presName="rootComposite1" presStyleCnt="0"/>
      <dgm:spPr/>
    </dgm:pt>
    <dgm:pt modelId="{A79F0D7E-828F-40CF-8D96-CB5035325E56}" type="pres">
      <dgm:prSet presAssocID="{D3348084-7F2E-4EC4-8A6F-320F40502BA1}" presName="rootText1" presStyleLbl="node0" presStyleIdx="0" presStyleCnt="1" custScaleX="392310" custScaleY="148592" custLinFactNeighborX="590" custLinFactNeighborY="-418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659769C-6B30-4243-8C7A-49F762D44E6C}" type="pres">
      <dgm:prSet presAssocID="{D3348084-7F2E-4EC4-8A6F-320F40502BA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376CCBF-4D6E-4E46-9196-49484A22CC5B}" type="pres">
      <dgm:prSet presAssocID="{D3348084-7F2E-4EC4-8A6F-320F40502BA1}" presName="hierChild2" presStyleCnt="0"/>
      <dgm:spPr/>
    </dgm:pt>
    <dgm:pt modelId="{EC195C0A-839E-412A-9249-8645F36ACA0F}" type="pres">
      <dgm:prSet presAssocID="{7037DA05-70A6-48D8-B6C8-78828CB8ACA7}" presName="Name37" presStyleLbl="parChTrans1D2" presStyleIdx="0" presStyleCnt="3"/>
      <dgm:spPr/>
      <dgm:t>
        <a:bodyPr/>
        <a:lstStyle/>
        <a:p>
          <a:endParaRPr lang="ru-RU"/>
        </a:p>
      </dgm:t>
    </dgm:pt>
    <dgm:pt modelId="{F5FFC8E5-1307-4B0B-A544-89BE3E8182D4}" type="pres">
      <dgm:prSet presAssocID="{5D8CB58D-C74E-4DB9-85B8-A527D049B510}" presName="hierRoot2" presStyleCnt="0">
        <dgm:presLayoutVars>
          <dgm:hierBranch val="init"/>
        </dgm:presLayoutVars>
      </dgm:prSet>
      <dgm:spPr/>
    </dgm:pt>
    <dgm:pt modelId="{C844E1AF-FCBA-4076-9298-60BAA35D7FA2}" type="pres">
      <dgm:prSet presAssocID="{5D8CB58D-C74E-4DB9-85B8-A527D049B510}" presName="rootComposite" presStyleCnt="0"/>
      <dgm:spPr/>
    </dgm:pt>
    <dgm:pt modelId="{DE9FFC1D-18D3-4A66-BCD0-867CBDB76287}" type="pres">
      <dgm:prSet presAssocID="{5D8CB58D-C74E-4DB9-85B8-A527D049B510}" presName="rootText" presStyleLbl="node2" presStyleIdx="0" presStyleCnt="3" custScaleX="120943" custScaleY="1938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DE60D2-2163-4DD4-BEFA-0B005120D671}" type="pres">
      <dgm:prSet presAssocID="{5D8CB58D-C74E-4DB9-85B8-A527D049B510}" presName="rootConnector" presStyleLbl="node2" presStyleIdx="0" presStyleCnt="3"/>
      <dgm:spPr/>
      <dgm:t>
        <a:bodyPr/>
        <a:lstStyle/>
        <a:p>
          <a:endParaRPr lang="ru-RU"/>
        </a:p>
      </dgm:t>
    </dgm:pt>
    <dgm:pt modelId="{0B3A03FA-8619-47E3-8F3F-AF49F6A537EC}" type="pres">
      <dgm:prSet presAssocID="{5D8CB58D-C74E-4DB9-85B8-A527D049B510}" presName="hierChild4" presStyleCnt="0"/>
      <dgm:spPr/>
    </dgm:pt>
    <dgm:pt modelId="{63AB1467-9B3A-4D48-AD66-CBDBBF9FE0D6}" type="pres">
      <dgm:prSet presAssocID="{5D8CB58D-C74E-4DB9-85B8-A527D049B510}" presName="hierChild5" presStyleCnt="0"/>
      <dgm:spPr/>
    </dgm:pt>
    <dgm:pt modelId="{D490AF61-CB76-4C3D-AF1C-CC8E1FA788C8}" type="pres">
      <dgm:prSet presAssocID="{D624FEE9-E4B0-4EDE-BBF9-FF521B0973F7}" presName="Name37" presStyleLbl="parChTrans1D2" presStyleIdx="1" presStyleCnt="3"/>
      <dgm:spPr/>
      <dgm:t>
        <a:bodyPr/>
        <a:lstStyle/>
        <a:p>
          <a:endParaRPr lang="ru-RU"/>
        </a:p>
      </dgm:t>
    </dgm:pt>
    <dgm:pt modelId="{97446E6C-9755-41B5-AD4C-E2029BA2D8E7}" type="pres">
      <dgm:prSet presAssocID="{8CDC40A9-234D-43A4-94C7-888DD8BC1074}" presName="hierRoot2" presStyleCnt="0">
        <dgm:presLayoutVars>
          <dgm:hierBranch val="init"/>
        </dgm:presLayoutVars>
      </dgm:prSet>
      <dgm:spPr/>
    </dgm:pt>
    <dgm:pt modelId="{FC3712DF-623D-4ECE-A8F1-0269AB7952F1}" type="pres">
      <dgm:prSet presAssocID="{8CDC40A9-234D-43A4-94C7-888DD8BC1074}" presName="rootComposite" presStyleCnt="0"/>
      <dgm:spPr/>
    </dgm:pt>
    <dgm:pt modelId="{1D1E3660-9BCA-455D-84DF-907A4D50E450}" type="pres">
      <dgm:prSet presAssocID="{8CDC40A9-234D-43A4-94C7-888DD8BC1074}" presName="rootText" presStyleLbl="node2" presStyleIdx="1" presStyleCnt="3" custScaleX="142345" custScaleY="1904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F5EED1-A868-4BBD-B139-40ED11FCC827}" type="pres">
      <dgm:prSet presAssocID="{8CDC40A9-234D-43A4-94C7-888DD8BC1074}" presName="rootConnector" presStyleLbl="node2" presStyleIdx="1" presStyleCnt="3"/>
      <dgm:spPr/>
      <dgm:t>
        <a:bodyPr/>
        <a:lstStyle/>
        <a:p>
          <a:endParaRPr lang="ru-RU"/>
        </a:p>
      </dgm:t>
    </dgm:pt>
    <dgm:pt modelId="{45485C19-922D-4C0A-9319-EDAE2BDF97D5}" type="pres">
      <dgm:prSet presAssocID="{8CDC40A9-234D-43A4-94C7-888DD8BC1074}" presName="hierChild4" presStyleCnt="0"/>
      <dgm:spPr/>
    </dgm:pt>
    <dgm:pt modelId="{BDF37EED-9F73-4630-8E27-8D2A06A81027}" type="pres">
      <dgm:prSet presAssocID="{8CDC40A9-234D-43A4-94C7-888DD8BC1074}" presName="hierChild5" presStyleCnt="0"/>
      <dgm:spPr/>
    </dgm:pt>
    <dgm:pt modelId="{B8ADF916-D99A-4C1A-934F-3A367D09FEAD}" type="pres">
      <dgm:prSet presAssocID="{B5081722-9F62-4AD1-B520-A7CC97017EDE}" presName="Name37" presStyleLbl="parChTrans1D2" presStyleIdx="2" presStyleCnt="3"/>
      <dgm:spPr/>
      <dgm:t>
        <a:bodyPr/>
        <a:lstStyle/>
        <a:p>
          <a:endParaRPr lang="ru-RU"/>
        </a:p>
      </dgm:t>
    </dgm:pt>
    <dgm:pt modelId="{E4CF11E2-FF4C-4BFC-A62B-239599457334}" type="pres">
      <dgm:prSet presAssocID="{2F8353DA-14A8-4F80-93FA-C4CA1AB83878}" presName="hierRoot2" presStyleCnt="0">
        <dgm:presLayoutVars>
          <dgm:hierBranch val="init"/>
        </dgm:presLayoutVars>
      </dgm:prSet>
      <dgm:spPr/>
    </dgm:pt>
    <dgm:pt modelId="{4542BF75-BD2E-4A28-95D4-2B6633C9B6DC}" type="pres">
      <dgm:prSet presAssocID="{2F8353DA-14A8-4F80-93FA-C4CA1AB83878}" presName="rootComposite" presStyleCnt="0"/>
      <dgm:spPr/>
    </dgm:pt>
    <dgm:pt modelId="{8CC6FCFD-F62A-4FC4-B108-A2EF0F5F9CC5}" type="pres">
      <dgm:prSet presAssocID="{2F8353DA-14A8-4F80-93FA-C4CA1AB83878}" presName="rootText" presStyleLbl="node2" presStyleIdx="2" presStyleCnt="3" custScaleX="127587" custScaleY="1938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F106503-C359-44ED-B4EE-CA609EB854CC}" type="pres">
      <dgm:prSet presAssocID="{2F8353DA-14A8-4F80-93FA-C4CA1AB83878}" presName="rootConnector" presStyleLbl="node2" presStyleIdx="2" presStyleCnt="3"/>
      <dgm:spPr/>
      <dgm:t>
        <a:bodyPr/>
        <a:lstStyle/>
        <a:p>
          <a:endParaRPr lang="ru-RU"/>
        </a:p>
      </dgm:t>
    </dgm:pt>
    <dgm:pt modelId="{2CD6A55B-6A2C-4EA7-A843-12EC57BA4DA5}" type="pres">
      <dgm:prSet presAssocID="{2F8353DA-14A8-4F80-93FA-C4CA1AB83878}" presName="hierChild4" presStyleCnt="0"/>
      <dgm:spPr/>
    </dgm:pt>
    <dgm:pt modelId="{9F1A2FFB-9CD8-4E01-8DF2-D957397D020C}" type="pres">
      <dgm:prSet presAssocID="{2F8353DA-14A8-4F80-93FA-C4CA1AB83878}" presName="hierChild5" presStyleCnt="0"/>
      <dgm:spPr/>
    </dgm:pt>
    <dgm:pt modelId="{EEE421C0-C6C8-459D-9B39-2BBA038D6C9E}" type="pres">
      <dgm:prSet presAssocID="{D3348084-7F2E-4EC4-8A6F-320F40502BA1}" presName="hierChild3" presStyleCnt="0"/>
      <dgm:spPr/>
    </dgm:pt>
  </dgm:ptLst>
  <dgm:cxnLst>
    <dgm:cxn modelId="{9B9A19DF-67AF-4DB5-955B-9C3F817A38CB}" srcId="{D3348084-7F2E-4EC4-8A6F-320F40502BA1}" destId="{5D8CB58D-C74E-4DB9-85B8-A527D049B510}" srcOrd="0" destOrd="0" parTransId="{7037DA05-70A6-48D8-B6C8-78828CB8ACA7}" sibTransId="{A2FED3B0-8B9C-4893-94CB-014EDBA7D971}"/>
    <dgm:cxn modelId="{8301D03E-1779-4FE3-8B21-39E50FEC795F}" type="presOf" srcId="{8CDC40A9-234D-43A4-94C7-888DD8BC1074}" destId="{1D1E3660-9BCA-455D-84DF-907A4D50E450}" srcOrd="0" destOrd="0" presId="urn:microsoft.com/office/officeart/2005/8/layout/orgChart1"/>
    <dgm:cxn modelId="{A6D30827-4A63-4E14-A1E7-CC408F410193}" type="presOf" srcId="{2C1B73F9-66F1-4C6E-8041-3891F487AFD4}" destId="{96CAD508-B153-4FC4-9FD6-155CA6779B91}" srcOrd="0" destOrd="0" presId="urn:microsoft.com/office/officeart/2005/8/layout/orgChart1"/>
    <dgm:cxn modelId="{D3D17572-2296-47BC-BA4F-982E1FE85ADE}" srcId="{2C1B73F9-66F1-4C6E-8041-3891F487AFD4}" destId="{D3348084-7F2E-4EC4-8A6F-320F40502BA1}" srcOrd="0" destOrd="0" parTransId="{837ED344-713F-4FF7-B240-E2256F85DF80}" sibTransId="{46A210F8-DAEE-4989-9A20-D598AADD934F}"/>
    <dgm:cxn modelId="{927D7315-F53D-4CDF-9A6B-1A73D628A594}" type="presOf" srcId="{D3348084-7F2E-4EC4-8A6F-320F40502BA1}" destId="{8659769C-6B30-4243-8C7A-49F762D44E6C}" srcOrd="1" destOrd="0" presId="urn:microsoft.com/office/officeart/2005/8/layout/orgChart1"/>
    <dgm:cxn modelId="{DB6025CC-8BEB-44E7-9E4D-F66CB6FB5E9F}" type="presOf" srcId="{5D8CB58D-C74E-4DB9-85B8-A527D049B510}" destId="{DE9FFC1D-18D3-4A66-BCD0-867CBDB76287}" srcOrd="0" destOrd="0" presId="urn:microsoft.com/office/officeart/2005/8/layout/orgChart1"/>
    <dgm:cxn modelId="{D9D1C749-D0B6-4E7F-A271-35976208BAE7}" srcId="{D3348084-7F2E-4EC4-8A6F-320F40502BA1}" destId="{8CDC40A9-234D-43A4-94C7-888DD8BC1074}" srcOrd="1" destOrd="0" parTransId="{D624FEE9-E4B0-4EDE-BBF9-FF521B0973F7}" sibTransId="{FD875354-6108-4109-A622-7108F23F939A}"/>
    <dgm:cxn modelId="{ECCF60B1-FD55-4FC8-BEEF-1488DAA515C1}" type="presOf" srcId="{2F8353DA-14A8-4F80-93FA-C4CA1AB83878}" destId="{CF106503-C359-44ED-B4EE-CA609EB854CC}" srcOrd="1" destOrd="0" presId="urn:microsoft.com/office/officeart/2005/8/layout/orgChart1"/>
    <dgm:cxn modelId="{7C4F4ACF-2412-4DA0-A5B9-C381A438429D}" type="presOf" srcId="{2F8353DA-14A8-4F80-93FA-C4CA1AB83878}" destId="{8CC6FCFD-F62A-4FC4-B108-A2EF0F5F9CC5}" srcOrd="0" destOrd="0" presId="urn:microsoft.com/office/officeart/2005/8/layout/orgChart1"/>
    <dgm:cxn modelId="{EB4E3FD4-B8A1-4E49-86FB-76C7728318D3}" type="presOf" srcId="{5D8CB58D-C74E-4DB9-85B8-A527D049B510}" destId="{44DE60D2-2163-4DD4-BEFA-0B005120D671}" srcOrd="1" destOrd="0" presId="urn:microsoft.com/office/officeart/2005/8/layout/orgChart1"/>
    <dgm:cxn modelId="{DF261751-BE55-4F08-8D1E-F193F1C4B164}" type="presOf" srcId="{D624FEE9-E4B0-4EDE-BBF9-FF521B0973F7}" destId="{D490AF61-CB76-4C3D-AF1C-CC8E1FA788C8}" srcOrd="0" destOrd="0" presId="urn:microsoft.com/office/officeart/2005/8/layout/orgChart1"/>
    <dgm:cxn modelId="{0761A9A4-A6A3-4CC6-BACA-5DD8144495E6}" srcId="{D3348084-7F2E-4EC4-8A6F-320F40502BA1}" destId="{2F8353DA-14A8-4F80-93FA-C4CA1AB83878}" srcOrd="2" destOrd="0" parTransId="{B5081722-9F62-4AD1-B520-A7CC97017EDE}" sibTransId="{108311D7-BDF6-4DAE-9A02-573D61642E28}"/>
    <dgm:cxn modelId="{1C4744E9-65F1-4D1E-A72C-F2E09B63ACA6}" type="presOf" srcId="{8CDC40A9-234D-43A4-94C7-888DD8BC1074}" destId="{24F5EED1-A868-4BBD-B139-40ED11FCC827}" srcOrd="1" destOrd="0" presId="urn:microsoft.com/office/officeart/2005/8/layout/orgChart1"/>
    <dgm:cxn modelId="{2FF82B2B-BD3D-4570-AE5C-C47E03BB0695}" type="presOf" srcId="{B5081722-9F62-4AD1-B520-A7CC97017EDE}" destId="{B8ADF916-D99A-4C1A-934F-3A367D09FEAD}" srcOrd="0" destOrd="0" presId="urn:microsoft.com/office/officeart/2005/8/layout/orgChart1"/>
    <dgm:cxn modelId="{3BE25108-145E-4AF6-BDC2-842AFB256E31}" type="presOf" srcId="{7037DA05-70A6-48D8-B6C8-78828CB8ACA7}" destId="{EC195C0A-839E-412A-9249-8645F36ACA0F}" srcOrd="0" destOrd="0" presId="urn:microsoft.com/office/officeart/2005/8/layout/orgChart1"/>
    <dgm:cxn modelId="{C79278FB-0ECB-469E-BBE9-4F8F70AE4E01}" type="presOf" srcId="{D3348084-7F2E-4EC4-8A6F-320F40502BA1}" destId="{A79F0D7E-828F-40CF-8D96-CB5035325E56}" srcOrd="0" destOrd="0" presId="urn:microsoft.com/office/officeart/2005/8/layout/orgChart1"/>
    <dgm:cxn modelId="{23E38BC6-2D8D-41AD-B6A0-D2538923FFCA}" type="presParOf" srcId="{96CAD508-B153-4FC4-9FD6-155CA6779B91}" destId="{B784E19B-6C2E-4E63-96F3-D9E75E4FA21D}" srcOrd="0" destOrd="0" presId="urn:microsoft.com/office/officeart/2005/8/layout/orgChart1"/>
    <dgm:cxn modelId="{26B1CAC7-ECFB-466C-AD06-C7DEF649570A}" type="presParOf" srcId="{B784E19B-6C2E-4E63-96F3-D9E75E4FA21D}" destId="{637F0429-CD20-48E2-8A83-21339BC9317A}" srcOrd="0" destOrd="0" presId="urn:microsoft.com/office/officeart/2005/8/layout/orgChart1"/>
    <dgm:cxn modelId="{6137A2B5-7340-4567-B14A-3A70580D2836}" type="presParOf" srcId="{637F0429-CD20-48E2-8A83-21339BC9317A}" destId="{A79F0D7E-828F-40CF-8D96-CB5035325E56}" srcOrd="0" destOrd="0" presId="urn:microsoft.com/office/officeart/2005/8/layout/orgChart1"/>
    <dgm:cxn modelId="{7A3AB2E1-5FB1-47E1-BA33-7DC1CEA2E28D}" type="presParOf" srcId="{637F0429-CD20-48E2-8A83-21339BC9317A}" destId="{8659769C-6B30-4243-8C7A-49F762D44E6C}" srcOrd="1" destOrd="0" presId="urn:microsoft.com/office/officeart/2005/8/layout/orgChart1"/>
    <dgm:cxn modelId="{21DAE02F-4064-456E-8808-76536580A3C0}" type="presParOf" srcId="{B784E19B-6C2E-4E63-96F3-D9E75E4FA21D}" destId="{0376CCBF-4D6E-4E46-9196-49484A22CC5B}" srcOrd="1" destOrd="0" presId="urn:microsoft.com/office/officeart/2005/8/layout/orgChart1"/>
    <dgm:cxn modelId="{18B3A919-427C-4C55-89BB-755C49DA2178}" type="presParOf" srcId="{0376CCBF-4D6E-4E46-9196-49484A22CC5B}" destId="{EC195C0A-839E-412A-9249-8645F36ACA0F}" srcOrd="0" destOrd="0" presId="urn:microsoft.com/office/officeart/2005/8/layout/orgChart1"/>
    <dgm:cxn modelId="{A7AD4DF5-A221-439F-A1EE-09860A1F9811}" type="presParOf" srcId="{0376CCBF-4D6E-4E46-9196-49484A22CC5B}" destId="{F5FFC8E5-1307-4B0B-A544-89BE3E8182D4}" srcOrd="1" destOrd="0" presId="urn:microsoft.com/office/officeart/2005/8/layout/orgChart1"/>
    <dgm:cxn modelId="{46673ABB-CF17-4535-BAC8-7245E72ED6BA}" type="presParOf" srcId="{F5FFC8E5-1307-4B0B-A544-89BE3E8182D4}" destId="{C844E1AF-FCBA-4076-9298-60BAA35D7FA2}" srcOrd="0" destOrd="0" presId="urn:microsoft.com/office/officeart/2005/8/layout/orgChart1"/>
    <dgm:cxn modelId="{04598655-248C-4241-9ED9-A49A5F260097}" type="presParOf" srcId="{C844E1AF-FCBA-4076-9298-60BAA35D7FA2}" destId="{DE9FFC1D-18D3-4A66-BCD0-867CBDB76287}" srcOrd="0" destOrd="0" presId="urn:microsoft.com/office/officeart/2005/8/layout/orgChart1"/>
    <dgm:cxn modelId="{0D367016-1331-4329-A3A9-0B8D0877F2B4}" type="presParOf" srcId="{C844E1AF-FCBA-4076-9298-60BAA35D7FA2}" destId="{44DE60D2-2163-4DD4-BEFA-0B005120D671}" srcOrd="1" destOrd="0" presId="urn:microsoft.com/office/officeart/2005/8/layout/orgChart1"/>
    <dgm:cxn modelId="{D42446A7-98CB-4120-99FF-770C65913558}" type="presParOf" srcId="{F5FFC8E5-1307-4B0B-A544-89BE3E8182D4}" destId="{0B3A03FA-8619-47E3-8F3F-AF49F6A537EC}" srcOrd="1" destOrd="0" presId="urn:microsoft.com/office/officeart/2005/8/layout/orgChart1"/>
    <dgm:cxn modelId="{5DD3A67B-AA45-4DE9-992C-E4E18C9C50F9}" type="presParOf" srcId="{F5FFC8E5-1307-4B0B-A544-89BE3E8182D4}" destId="{63AB1467-9B3A-4D48-AD66-CBDBBF9FE0D6}" srcOrd="2" destOrd="0" presId="urn:microsoft.com/office/officeart/2005/8/layout/orgChart1"/>
    <dgm:cxn modelId="{582EC5AC-B96D-45DD-B08D-C7F4470E6EB4}" type="presParOf" srcId="{0376CCBF-4D6E-4E46-9196-49484A22CC5B}" destId="{D490AF61-CB76-4C3D-AF1C-CC8E1FA788C8}" srcOrd="2" destOrd="0" presId="urn:microsoft.com/office/officeart/2005/8/layout/orgChart1"/>
    <dgm:cxn modelId="{8DF40CFF-B5B9-4F87-AEC8-6869D8088DD0}" type="presParOf" srcId="{0376CCBF-4D6E-4E46-9196-49484A22CC5B}" destId="{97446E6C-9755-41B5-AD4C-E2029BA2D8E7}" srcOrd="3" destOrd="0" presId="urn:microsoft.com/office/officeart/2005/8/layout/orgChart1"/>
    <dgm:cxn modelId="{AD246075-88CD-455C-AE80-848CE2A2A5CA}" type="presParOf" srcId="{97446E6C-9755-41B5-AD4C-E2029BA2D8E7}" destId="{FC3712DF-623D-4ECE-A8F1-0269AB7952F1}" srcOrd="0" destOrd="0" presId="urn:microsoft.com/office/officeart/2005/8/layout/orgChart1"/>
    <dgm:cxn modelId="{BD852CBC-FB17-4506-A410-DEC6EB39EAA7}" type="presParOf" srcId="{FC3712DF-623D-4ECE-A8F1-0269AB7952F1}" destId="{1D1E3660-9BCA-455D-84DF-907A4D50E450}" srcOrd="0" destOrd="0" presId="urn:microsoft.com/office/officeart/2005/8/layout/orgChart1"/>
    <dgm:cxn modelId="{EE747CB9-478C-40A7-B7F6-9CC04ACFBE28}" type="presParOf" srcId="{FC3712DF-623D-4ECE-A8F1-0269AB7952F1}" destId="{24F5EED1-A868-4BBD-B139-40ED11FCC827}" srcOrd="1" destOrd="0" presId="urn:microsoft.com/office/officeart/2005/8/layout/orgChart1"/>
    <dgm:cxn modelId="{6BEC03AE-AC74-443B-992D-F84869E45334}" type="presParOf" srcId="{97446E6C-9755-41B5-AD4C-E2029BA2D8E7}" destId="{45485C19-922D-4C0A-9319-EDAE2BDF97D5}" srcOrd="1" destOrd="0" presId="urn:microsoft.com/office/officeart/2005/8/layout/orgChart1"/>
    <dgm:cxn modelId="{BE2175F0-6677-4668-872D-F0AEFA31E45B}" type="presParOf" srcId="{97446E6C-9755-41B5-AD4C-E2029BA2D8E7}" destId="{BDF37EED-9F73-4630-8E27-8D2A06A81027}" srcOrd="2" destOrd="0" presId="urn:microsoft.com/office/officeart/2005/8/layout/orgChart1"/>
    <dgm:cxn modelId="{A90E6416-0BA1-4BD1-AB1C-80AAC10E433B}" type="presParOf" srcId="{0376CCBF-4D6E-4E46-9196-49484A22CC5B}" destId="{B8ADF916-D99A-4C1A-934F-3A367D09FEAD}" srcOrd="4" destOrd="0" presId="urn:microsoft.com/office/officeart/2005/8/layout/orgChart1"/>
    <dgm:cxn modelId="{680325FC-1F3B-4A0C-B365-814B3BC2745F}" type="presParOf" srcId="{0376CCBF-4D6E-4E46-9196-49484A22CC5B}" destId="{E4CF11E2-FF4C-4BFC-A62B-239599457334}" srcOrd="5" destOrd="0" presId="urn:microsoft.com/office/officeart/2005/8/layout/orgChart1"/>
    <dgm:cxn modelId="{E8D4E557-EA94-4579-89FF-C02DBE8DC00A}" type="presParOf" srcId="{E4CF11E2-FF4C-4BFC-A62B-239599457334}" destId="{4542BF75-BD2E-4A28-95D4-2B6633C9B6DC}" srcOrd="0" destOrd="0" presId="urn:microsoft.com/office/officeart/2005/8/layout/orgChart1"/>
    <dgm:cxn modelId="{EC793514-FA06-4454-9C32-426167BE23D7}" type="presParOf" srcId="{4542BF75-BD2E-4A28-95D4-2B6633C9B6DC}" destId="{8CC6FCFD-F62A-4FC4-B108-A2EF0F5F9CC5}" srcOrd="0" destOrd="0" presId="urn:microsoft.com/office/officeart/2005/8/layout/orgChart1"/>
    <dgm:cxn modelId="{C26316C5-5613-4EB1-916F-71D27551B852}" type="presParOf" srcId="{4542BF75-BD2E-4A28-95D4-2B6633C9B6DC}" destId="{CF106503-C359-44ED-B4EE-CA609EB854CC}" srcOrd="1" destOrd="0" presId="urn:microsoft.com/office/officeart/2005/8/layout/orgChart1"/>
    <dgm:cxn modelId="{088223D7-9E7F-4A30-AB1E-8AEC3A34A12B}" type="presParOf" srcId="{E4CF11E2-FF4C-4BFC-A62B-239599457334}" destId="{2CD6A55B-6A2C-4EA7-A843-12EC57BA4DA5}" srcOrd="1" destOrd="0" presId="urn:microsoft.com/office/officeart/2005/8/layout/orgChart1"/>
    <dgm:cxn modelId="{CDBD2A9B-4226-482B-B900-AB013FA6484F}" type="presParOf" srcId="{E4CF11E2-FF4C-4BFC-A62B-239599457334}" destId="{9F1A2FFB-9CD8-4E01-8DF2-D957397D020C}" srcOrd="2" destOrd="0" presId="urn:microsoft.com/office/officeart/2005/8/layout/orgChart1"/>
    <dgm:cxn modelId="{0C17A6C4-80FB-4401-A1BA-F3361F602E6A}" type="presParOf" srcId="{B784E19B-6C2E-4E63-96F3-D9E75E4FA21D}" destId="{EEE421C0-C6C8-459D-9B39-2BBA038D6C9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C2CBAB-5351-4A4E-9224-2C4ABF8614E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7C5FDD-F893-45DF-BA7A-8E90364ACC6C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ДОХОДЫ</a:t>
          </a:r>
          <a:endParaRPr lang="ru-RU" sz="2400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11763508-FDEA-44E2-AAEF-7EC3958CC6BA}" type="parTrans" cxnId="{1AE09180-FE44-46D3-A35C-169BC881E504}">
      <dgm:prSet/>
      <dgm:spPr/>
      <dgm:t>
        <a:bodyPr/>
        <a:lstStyle/>
        <a:p>
          <a:endParaRPr lang="ru-RU"/>
        </a:p>
      </dgm:t>
    </dgm:pt>
    <dgm:pt modelId="{F7A135A6-49E2-464F-9282-B5223E7ABC94}" type="sibTrans" cxnId="{1AE09180-FE44-46D3-A35C-169BC881E504}">
      <dgm:prSet/>
      <dgm:spPr/>
      <dgm:t>
        <a:bodyPr/>
        <a:lstStyle/>
        <a:p>
          <a:endParaRPr lang="ru-RU"/>
        </a:p>
      </dgm:t>
    </dgm:pt>
    <dgm:pt modelId="{7E36FE36-E445-4E84-B519-70C9A76133E8}">
      <dgm:prSet phldrT="[Текст]" custT="1"/>
      <dgm:spPr>
        <a:solidFill>
          <a:srgbClr val="FFCCCC"/>
        </a:solidFill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РАСХОДЫ</a:t>
          </a:r>
          <a:endParaRPr lang="ru-RU" sz="2400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B47D956D-8A02-4E9E-BD05-DA426D5A61D9}" type="parTrans" cxnId="{3CD0080D-066B-4FB3-8B75-E52628A4E5AD}">
      <dgm:prSet/>
      <dgm:spPr/>
      <dgm:t>
        <a:bodyPr/>
        <a:lstStyle/>
        <a:p>
          <a:endParaRPr lang="ru-RU"/>
        </a:p>
      </dgm:t>
    </dgm:pt>
    <dgm:pt modelId="{02D977C4-3248-4A66-BFC7-1749D1C7F60E}" type="sibTrans" cxnId="{3CD0080D-066B-4FB3-8B75-E52628A4E5AD}">
      <dgm:prSet/>
      <dgm:spPr/>
      <dgm:t>
        <a:bodyPr/>
        <a:lstStyle/>
        <a:p>
          <a:endParaRPr lang="ru-RU"/>
        </a:p>
      </dgm:t>
    </dgm:pt>
    <dgm:pt modelId="{2A4B92D7-AD52-4AD7-AABF-5FA8C23545C5}">
      <dgm:prSet phldrT="[Текст]" custT="1"/>
      <dgm:spPr>
        <a:solidFill>
          <a:schemeClr val="bg2">
            <a:lumMod val="75000"/>
          </a:schemeClr>
        </a:solidFill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ДЕФИЦИТ/</a:t>
          </a:r>
        </a:p>
        <a:p>
          <a:r>
            <a:rPr lang="ru-RU" sz="20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ПРОФИЦИТ (-/+)</a:t>
          </a:r>
          <a:endParaRPr lang="ru-RU" sz="2000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30971B46-562C-427C-B0C8-451EDE5FB228}" type="parTrans" cxnId="{1C1E025F-9302-4E73-A74B-B0795227B35E}">
      <dgm:prSet/>
      <dgm:spPr/>
      <dgm:t>
        <a:bodyPr/>
        <a:lstStyle/>
        <a:p>
          <a:endParaRPr lang="ru-RU"/>
        </a:p>
      </dgm:t>
    </dgm:pt>
    <dgm:pt modelId="{B98865D7-551A-4CF4-952C-356F57DEBF27}" type="sibTrans" cxnId="{1C1E025F-9302-4E73-A74B-B0795227B35E}">
      <dgm:prSet/>
      <dgm:spPr/>
      <dgm:t>
        <a:bodyPr/>
        <a:lstStyle/>
        <a:p>
          <a:endParaRPr lang="ru-RU"/>
        </a:p>
      </dgm:t>
    </dgm:pt>
    <dgm:pt modelId="{8DA8B5F4-8ED9-40A8-BDBC-9F6E2F59D993}" type="pres">
      <dgm:prSet presAssocID="{28C2CBAB-5351-4A4E-9224-2C4ABF8614E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96A46BD-7A4C-41FA-B6A3-758BC9E19936}" type="pres">
      <dgm:prSet presAssocID="{28C2CBAB-5351-4A4E-9224-2C4ABF8614E2}" presName="Name1" presStyleCnt="0"/>
      <dgm:spPr/>
    </dgm:pt>
    <dgm:pt modelId="{E18A9FC4-ECB1-4FDC-AA29-339729197F62}" type="pres">
      <dgm:prSet presAssocID="{28C2CBAB-5351-4A4E-9224-2C4ABF8614E2}" presName="cycle" presStyleCnt="0"/>
      <dgm:spPr/>
    </dgm:pt>
    <dgm:pt modelId="{1D0DB082-A89C-4CCB-A11A-5B71BC1D8B60}" type="pres">
      <dgm:prSet presAssocID="{28C2CBAB-5351-4A4E-9224-2C4ABF8614E2}" presName="srcNode" presStyleLbl="node1" presStyleIdx="0" presStyleCnt="3"/>
      <dgm:spPr/>
    </dgm:pt>
    <dgm:pt modelId="{A2D3B13B-BED2-4FC1-A008-8EE267F8938E}" type="pres">
      <dgm:prSet presAssocID="{28C2CBAB-5351-4A4E-9224-2C4ABF8614E2}" presName="conn" presStyleLbl="parChTrans1D2" presStyleIdx="0" presStyleCnt="1"/>
      <dgm:spPr/>
      <dgm:t>
        <a:bodyPr/>
        <a:lstStyle/>
        <a:p>
          <a:endParaRPr lang="ru-RU"/>
        </a:p>
      </dgm:t>
    </dgm:pt>
    <dgm:pt modelId="{27E260A9-ABB8-4D0A-8B0D-12955234C7D5}" type="pres">
      <dgm:prSet presAssocID="{28C2CBAB-5351-4A4E-9224-2C4ABF8614E2}" presName="extraNode" presStyleLbl="node1" presStyleIdx="0" presStyleCnt="3"/>
      <dgm:spPr/>
    </dgm:pt>
    <dgm:pt modelId="{4603C12B-2849-40AF-812E-9FFF76AAED1E}" type="pres">
      <dgm:prSet presAssocID="{28C2CBAB-5351-4A4E-9224-2C4ABF8614E2}" presName="dstNode" presStyleLbl="node1" presStyleIdx="0" presStyleCnt="3"/>
      <dgm:spPr/>
    </dgm:pt>
    <dgm:pt modelId="{366B608F-80A0-4E84-A964-816B9B3285EA}" type="pres">
      <dgm:prSet presAssocID="{437C5FDD-F893-45DF-BA7A-8E90364ACC6C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09A625-935E-413A-A475-6CC9C78A69C2}" type="pres">
      <dgm:prSet presAssocID="{437C5FDD-F893-45DF-BA7A-8E90364ACC6C}" presName="accent_1" presStyleCnt="0"/>
      <dgm:spPr/>
    </dgm:pt>
    <dgm:pt modelId="{766698CB-C3A5-47E4-B515-BA6F8798766F}" type="pres">
      <dgm:prSet presAssocID="{437C5FDD-F893-45DF-BA7A-8E90364ACC6C}" presName="accentRepeatNode" presStyleLbl="solidFgAcc1" presStyleIdx="0" presStyleCnt="3"/>
      <dgm:spPr>
        <a:solidFill>
          <a:schemeClr val="accent1">
            <a:lumMod val="40000"/>
            <a:lumOff val="60000"/>
          </a:schemeClr>
        </a:solidFill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CD2F7D8A-A39F-4F69-8B37-BCF3DA3740F7}" type="pres">
      <dgm:prSet presAssocID="{7E36FE36-E445-4E84-B519-70C9A76133E8}" presName="text_2" presStyleLbl="node1" presStyleIdx="1" presStyleCnt="3" custLinFactNeighborX="-26" custLinFactNeighborY="19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1AC5E7-2F0B-4AED-AA18-A17853B969EF}" type="pres">
      <dgm:prSet presAssocID="{7E36FE36-E445-4E84-B519-70C9A76133E8}" presName="accent_2" presStyleCnt="0"/>
      <dgm:spPr/>
    </dgm:pt>
    <dgm:pt modelId="{4287C91E-2313-4E82-8CB6-4D2CBEC8EA2A}" type="pres">
      <dgm:prSet presAssocID="{7E36FE36-E445-4E84-B519-70C9A76133E8}" presName="accentRepeatNode" presStyleLbl="solidFgAcc1" presStyleIdx="1" presStyleCnt="3"/>
      <dgm:spPr>
        <a:solidFill>
          <a:srgbClr val="FFCCCC"/>
        </a:solidFill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A8409F19-428A-4BFB-B4B6-204C8B23C94E}" type="pres">
      <dgm:prSet presAssocID="{2A4B92D7-AD52-4AD7-AABF-5FA8C23545C5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DDD225-4131-4386-87E1-7D87D3226723}" type="pres">
      <dgm:prSet presAssocID="{2A4B92D7-AD52-4AD7-AABF-5FA8C23545C5}" presName="accent_3" presStyleCnt="0"/>
      <dgm:spPr/>
    </dgm:pt>
    <dgm:pt modelId="{6E708460-F9F3-4868-8B43-8ADB95A7AC45}" type="pres">
      <dgm:prSet presAssocID="{2A4B92D7-AD52-4AD7-AABF-5FA8C23545C5}" presName="accentRepeatNode" presStyleLbl="solidFgAcc1" presStyleIdx="2" presStyleCnt="3"/>
      <dgm:spPr>
        <a:solidFill>
          <a:schemeClr val="bg2">
            <a:lumMod val="75000"/>
          </a:schemeClr>
        </a:solidFill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</dgm:ptLst>
  <dgm:cxnLst>
    <dgm:cxn modelId="{E3312945-8AEC-4043-AAA6-A65D35CBBFBF}" type="presOf" srcId="{437C5FDD-F893-45DF-BA7A-8E90364ACC6C}" destId="{366B608F-80A0-4E84-A964-816B9B3285EA}" srcOrd="0" destOrd="0" presId="urn:microsoft.com/office/officeart/2008/layout/VerticalCurvedList"/>
    <dgm:cxn modelId="{422AB29F-BCED-49F1-B36F-6F8951DFC222}" type="presOf" srcId="{F7A135A6-49E2-464F-9282-B5223E7ABC94}" destId="{A2D3B13B-BED2-4FC1-A008-8EE267F8938E}" srcOrd="0" destOrd="0" presId="urn:microsoft.com/office/officeart/2008/layout/VerticalCurvedList"/>
    <dgm:cxn modelId="{3CD0080D-066B-4FB3-8B75-E52628A4E5AD}" srcId="{28C2CBAB-5351-4A4E-9224-2C4ABF8614E2}" destId="{7E36FE36-E445-4E84-B519-70C9A76133E8}" srcOrd="1" destOrd="0" parTransId="{B47D956D-8A02-4E9E-BD05-DA426D5A61D9}" sibTransId="{02D977C4-3248-4A66-BFC7-1749D1C7F60E}"/>
    <dgm:cxn modelId="{1AE09180-FE44-46D3-A35C-169BC881E504}" srcId="{28C2CBAB-5351-4A4E-9224-2C4ABF8614E2}" destId="{437C5FDD-F893-45DF-BA7A-8E90364ACC6C}" srcOrd="0" destOrd="0" parTransId="{11763508-FDEA-44E2-AAEF-7EC3958CC6BA}" sibTransId="{F7A135A6-49E2-464F-9282-B5223E7ABC94}"/>
    <dgm:cxn modelId="{135F8963-8F15-49AD-A751-5B705C838923}" type="presOf" srcId="{7E36FE36-E445-4E84-B519-70C9A76133E8}" destId="{CD2F7D8A-A39F-4F69-8B37-BCF3DA3740F7}" srcOrd="0" destOrd="0" presId="urn:microsoft.com/office/officeart/2008/layout/VerticalCurvedList"/>
    <dgm:cxn modelId="{FDBDAC53-5F2B-45BF-B996-5D8D1C9281A9}" type="presOf" srcId="{2A4B92D7-AD52-4AD7-AABF-5FA8C23545C5}" destId="{A8409F19-428A-4BFB-B4B6-204C8B23C94E}" srcOrd="0" destOrd="0" presId="urn:microsoft.com/office/officeart/2008/layout/VerticalCurvedList"/>
    <dgm:cxn modelId="{1C1E025F-9302-4E73-A74B-B0795227B35E}" srcId="{28C2CBAB-5351-4A4E-9224-2C4ABF8614E2}" destId="{2A4B92D7-AD52-4AD7-AABF-5FA8C23545C5}" srcOrd="2" destOrd="0" parTransId="{30971B46-562C-427C-B0C8-451EDE5FB228}" sibTransId="{B98865D7-551A-4CF4-952C-356F57DEBF27}"/>
    <dgm:cxn modelId="{91F30511-4D40-4449-8EB4-AB8A53800B98}" type="presOf" srcId="{28C2CBAB-5351-4A4E-9224-2C4ABF8614E2}" destId="{8DA8B5F4-8ED9-40A8-BDBC-9F6E2F59D993}" srcOrd="0" destOrd="0" presId="urn:microsoft.com/office/officeart/2008/layout/VerticalCurvedList"/>
    <dgm:cxn modelId="{38915E88-FC7C-4D10-B813-E580C8E31DD6}" type="presParOf" srcId="{8DA8B5F4-8ED9-40A8-BDBC-9F6E2F59D993}" destId="{596A46BD-7A4C-41FA-B6A3-758BC9E19936}" srcOrd="0" destOrd="0" presId="urn:microsoft.com/office/officeart/2008/layout/VerticalCurvedList"/>
    <dgm:cxn modelId="{F2CD6469-21C1-4126-B363-3DAF2EC14E81}" type="presParOf" srcId="{596A46BD-7A4C-41FA-B6A3-758BC9E19936}" destId="{E18A9FC4-ECB1-4FDC-AA29-339729197F62}" srcOrd="0" destOrd="0" presId="urn:microsoft.com/office/officeart/2008/layout/VerticalCurvedList"/>
    <dgm:cxn modelId="{6D1F14CA-3219-4E36-BBAE-576030A8909F}" type="presParOf" srcId="{E18A9FC4-ECB1-4FDC-AA29-339729197F62}" destId="{1D0DB082-A89C-4CCB-A11A-5B71BC1D8B60}" srcOrd="0" destOrd="0" presId="urn:microsoft.com/office/officeart/2008/layout/VerticalCurvedList"/>
    <dgm:cxn modelId="{88560434-6FBA-46A0-AD5E-881F82E08D8D}" type="presParOf" srcId="{E18A9FC4-ECB1-4FDC-AA29-339729197F62}" destId="{A2D3B13B-BED2-4FC1-A008-8EE267F8938E}" srcOrd="1" destOrd="0" presId="urn:microsoft.com/office/officeart/2008/layout/VerticalCurvedList"/>
    <dgm:cxn modelId="{B55D78AC-8E44-47D7-8D5F-8AD5D8F15A99}" type="presParOf" srcId="{E18A9FC4-ECB1-4FDC-AA29-339729197F62}" destId="{27E260A9-ABB8-4D0A-8B0D-12955234C7D5}" srcOrd="2" destOrd="0" presId="urn:microsoft.com/office/officeart/2008/layout/VerticalCurvedList"/>
    <dgm:cxn modelId="{2EE817DB-A502-4044-8278-9CC6DF2BF169}" type="presParOf" srcId="{E18A9FC4-ECB1-4FDC-AA29-339729197F62}" destId="{4603C12B-2849-40AF-812E-9FFF76AAED1E}" srcOrd="3" destOrd="0" presId="urn:microsoft.com/office/officeart/2008/layout/VerticalCurvedList"/>
    <dgm:cxn modelId="{02408B1E-5A73-4E2E-9ADD-DF8A3DEEB44C}" type="presParOf" srcId="{596A46BD-7A4C-41FA-B6A3-758BC9E19936}" destId="{366B608F-80A0-4E84-A964-816B9B3285EA}" srcOrd="1" destOrd="0" presId="urn:microsoft.com/office/officeart/2008/layout/VerticalCurvedList"/>
    <dgm:cxn modelId="{83497187-3FF7-4EFF-8CDF-10BDDB50C0DE}" type="presParOf" srcId="{596A46BD-7A4C-41FA-B6A3-758BC9E19936}" destId="{A309A625-935E-413A-A475-6CC9C78A69C2}" srcOrd="2" destOrd="0" presId="urn:microsoft.com/office/officeart/2008/layout/VerticalCurvedList"/>
    <dgm:cxn modelId="{FE8FA37A-D2DC-4F62-B017-B1B299064592}" type="presParOf" srcId="{A309A625-935E-413A-A475-6CC9C78A69C2}" destId="{766698CB-C3A5-47E4-B515-BA6F8798766F}" srcOrd="0" destOrd="0" presId="urn:microsoft.com/office/officeart/2008/layout/VerticalCurvedList"/>
    <dgm:cxn modelId="{B2F3E71F-662E-4C12-A1EF-D490BD91E9BB}" type="presParOf" srcId="{596A46BD-7A4C-41FA-B6A3-758BC9E19936}" destId="{CD2F7D8A-A39F-4F69-8B37-BCF3DA3740F7}" srcOrd="3" destOrd="0" presId="urn:microsoft.com/office/officeart/2008/layout/VerticalCurvedList"/>
    <dgm:cxn modelId="{083DD80E-381E-4E64-AB4F-BBE0E2983B6A}" type="presParOf" srcId="{596A46BD-7A4C-41FA-B6A3-758BC9E19936}" destId="{0F1AC5E7-2F0B-4AED-AA18-A17853B969EF}" srcOrd="4" destOrd="0" presId="urn:microsoft.com/office/officeart/2008/layout/VerticalCurvedList"/>
    <dgm:cxn modelId="{DA7AC257-43AE-40EF-9234-836FBE7E5E70}" type="presParOf" srcId="{0F1AC5E7-2F0B-4AED-AA18-A17853B969EF}" destId="{4287C91E-2313-4E82-8CB6-4D2CBEC8EA2A}" srcOrd="0" destOrd="0" presId="urn:microsoft.com/office/officeart/2008/layout/VerticalCurvedList"/>
    <dgm:cxn modelId="{43ECCB29-A44E-4299-93F3-125794D3EAB2}" type="presParOf" srcId="{596A46BD-7A4C-41FA-B6A3-758BC9E19936}" destId="{A8409F19-428A-4BFB-B4B6-204C8B23C94E}" srcOrd="5" destOrd="0" presId="urn:microsoft.com/office/officeart/2008/layout/VerticalCurvedList"/>
    <dgm:cxn modelId="{E36A5163-54C6-46BE-9797-7FF8601B875D}" type="presParOf" srcId="{596A46BD-7A4C-41FA-B6A3-758BC9E19936}" destId="{05DDD225-4131-4386-87E1-7D87D3226723}" srcOrd="6" destOrd="0" presId="urn:microsoft.com/office/officeart/2008/layout/VerticalCurvedList"/>
    <dgm:cxn modelId="{CDD40163-8026-45F2-B9F2-6C513E4373FA}" type="presParOf" srcId="{05DDD225-4131-4386-87E1-7D87D3226723}" destId="{6E708460-F9F3-4868-8B43-8ADB95A7AC4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36BFE2-9219-463B-920A-F8E2180AC084}" type="doc">
      <dgm:prSet loTypeId="urn:microsoft.com/office/officeart/2005/8/layout/target3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5DA3189-7EC4-4A3A-ABB6-37F2FA5ABC1D}">
      <dgm:prSet phldrT="[Текст]" custT="1"/>
      <dgm:spPr/>
      <dgm:t>
        <a:bodyPr/>
        <a:lstStyle/>
        <a:p>
          <a:r>
            <a:rPr lang="ru-RU" sz="2000" b="1" dirty="0">
              <a:latin typeface="Calibri" pitchFamily="34" charset="0"/>
              <a:cs typeface="Calibri" pitchFamily="34" charset="0"/>
            </a:rPr>
            <a:t>Всего доходов</a:t>
          </a:r>
        </a:p>
      </dgm:t>
    </dgm:pt>
    <dgm:pt modelId="{ABE792C0-61B2-4639-B9A7-10641E80C0C0}" type="parTrans" cxnId="{F129F7F6-DEA3-4819-9721-3E42A11B4820}">
      <dgm:prSet/>
      <dgm:spPr/>
      <dgm:t>
        <a:bodyPr/>
        <a:lstStyle/>
        <a:p>
          <a:endParaRPr lang="ru-RU" sz="2000"/>
        </a:p>
      </dgm:t>
    </dgm:pt>
    <dgm:pt modelId="{586401BC-6C3E-4D2A-A144-C7F1B98346C4}" type="sibTrans" cxnId="{F129F7F6-DEA3-4819-9721-3E42A11B4820}">
      <dgm:prSet/>
      <dgm:spPr/>
      <dgm:t>
        <a:bodyPr/>
        <a:lstStyle/>
        <a:p>
          <a:endParaRPr lang="ru-RU" sz="2000"/>
        </a:p>
      </dgm:t>
    </dgm:pt>
    <dgm:pt modelId="{9E9D4A03-EF12-4142-9733-5351C4C3731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1 425 021,8</a:t>
          </a:r>
          <a:endParaRPr lang="ru-RU" sz="2000" b="1" dirty="0">
            <a:solidFill>
              <a:srgbClr val="FF0000"/>
            </a:solidFill>
            <a:latin typeface="Calibri" pitchFamily="34" charset="0"/>
            <a:cs typeface="Calibri" pitchFamily="34" charset="0"/>
          </a:endParaRPr>
        </a:p>
      </dgm:t>
    </dgm:pt>
    <dgm:pt modelId="{2970EE84-A63B-4295-8B5D-CBD6FCEDA16D}" type="parTrans" cxnId="{DA2FA051-39ED-4D99-9792-E6D3B2E87708}">
      <dgm:prSet/>
      <dgm:spPr/>
      <dgm:t>
        <a:bodyPr/>
        <a:lstStyle/>
        <a:p>
          <a:endParaRPr lang="ru-RU" sz="2000"/>
        </a:p>
      </dgm:t>
    </dgm:pt>
    <dgm:pt modelId="{EC06862E-F4E1-43B1-BD3D-3D9097580045}" type="sibTrans" cxnId="{DA2FA051-39ED-4D99-9792-E6D3B2E87708}">
      <dgm:prSet/>
      <dgm:spPr/>
      <dgm:t>
        <a:bodyPr/>
        <a:lstStyle/>
        <a:p>
          <a:endParaRPr lang="ru-RU" sz="2000"/>
        </a:p>
      </dgm:t>
    </dgm:pt>
    <dgm:pt modelId="{21A520C3-63B5-423B-A4B9-9C09FE59568A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B050"/>
              </a:solidFill>
              <a:latin typeface="Calibri" pitchFamily="34" charset="0"/>
              <a:cs typeface="Calibri" pitchFamily="34" charset="0"/>
            </a:rPr>
            <a:t>1 417 635,5</a:t>
          </a:r>
          <a:endParaRPr lang="ru-RU" sz="2000" b="1" dirty="0">
            <a:solidFill>
              <a:srgbClr val="00B050"/>
            </a:solidFill>
            <a:latin typeface="Calibri" pitchFamily="34" charset="0"/>
            <a:cs typeface="Calibri" pitchFamily="34" charset="0"/>
          </a:endParaRPr>
        </a:p>
      </dgm:t>
    </dgm:pt>
    <dgm:pt modelId="{629C0FA1-18EB-48F4-9FB8-788365C9B1DB}" type="parTrans" cxnId="{5ACA71FD-7950-4C09-861E-EA3334C4F796}">
      <dgm:prSet/>
      <dgm:spPr/>
      <dgm:t>
        <a:bodyPr/>
        <a:lstStyle/>
        <a:p>
          <a:endParaRPr lang="ru-RU" sz="2000"/>
        </a:p>
      </dgm:t>
    </dgm:pt>
    <dgm:pt modelId="{4726840F-6A8C-4603-9C53-0E48BC4E3D72}" type="sibTrans" cxnId="{5ACA71FD-7950-4C09-861E-EA3334C4F796}">
      <dgm:prSet/>
      <dgm:spPr/>
      <dgm:t>
        <a:bodyPr/>
        <a:lstStyle/>
        <a:p>
          <a:endParaRPr lang="ru-RU" sz="2000"/>
        </a:p>
      </dgm:t>
    </dgm:pt>
    <dgm:pt modelId="{D00378C6-5ECD-468F-B1F0-E1C24F86604D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>
              <a:latin typeface="Calibri" pitchFamily="34" charset="0"/>
              <a:cs typeface="Calibri" pitchFamily="34" charset="0"/>
            </a:rPr>
            <a:t>Налоговые и неналоговые доходы</a:t>
          </a:r>
        </a:p>
      </dgm:t>
    </dgm:pt>
    <dgm:pt modelId="{21B88338-A5AB-4C9A-A2D0-557EB11E427D}" type="parTrans" cxnId="{4BD69A03-2642-4449-89AF-186A74729652}">
      <dgm:prSet/>
      <dgm:spPr/>
      <dgm:t>
        <a:bodyPr/>
        <a:lstStyle/>
        <a:p>
          <a:endParaRPr lang="ru-RU" sz="2000"/>
        </a:p>
      </dgm:t>
    </dgm:pt>
    <dgm:pt modelId="{EBF8F4AB-79DF-4FA2-90F5-721E9746680F}" type="sibTrans" cxnId="{4BD69A03-2642-4449-89AF-186A74729652}">
      <dgm:prSet/>
      <dgm:spPr/>
      <dgm:t>
        <a:bodyPr/>
        <a:lstStyle/>
        <a:p>
          <a:endParaRPr lang="ru-RU" sz="2000"/>
        </a:p>
      </dgm:t>
    </dgm:pt>
    <dgm:pt modelId="{78C69CC0-BF55-4AD7-85EB-86B665FE6283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448 904,8</a:t>
          </a:r>
          <a:endParaRPr lang="ru-RU" sz="2000" b="1" dirty="0">
            <a:solidFill>
              <a:srgbClr val="FF0000"/>
            </a:solidFill>
            <a:latin typeface="Calibri" pitchFamily="34" charset="0"/>
            <a:cs typeface="Calibri" pitchFamily="34" charset="0"/>
          </a:endParaRPr>
        </a:p>
      </dgm:t>
    </dgm:pt>
    <dgm:pt modelId="{75DE5949-421F-4A0D-9DA9-E7AB6E91BE84}" type="parTrans" cxnId="{9318385A-BDC4-4DAC-A9A7-389778E3698D}">
      <dgm:prSet/>
      <dgm:spPr/>
      <dgm:t>
        <a:bodyPr/>
        <a:lstStyle/>
        <a:p>
          <a:endParaRPr lang="ru-RU" sz="2000"/>
        </a:p>
      </dgm:t>
    </dgm:pt>
    <dgm:pt modelId="{8E57D577-5E40-4949-9A30-7F9EE149C8DA}" type="sibTrans" cxnId="{9318385A-BDC4-4DAC-A9A7-389778E3698D}">
      <dgm:prSet/>
      <dgm:spPr/>
      <dgm:t>
        <a:bodyPr/>
        <a:lstStyle/>
        <a:p>
          <a:endParaRPr lang="ru-RU" sz="2000"/>
        </a:p>
      </dgm:t>
    </dgm:pt>
    <dgm:pt modelId="{46A260AD-666D-4FB8-8A5F-41B1A6DF85D0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B050"/>
              </a:solidFill>
              <a:latin typeface="Calibri" pitchFamily="34" charset="0"/>
              <a:cs typeface="Calibri" pitchFamily="34" charset="0"/>
            </a:rPr>
            <a:t>492 143,2</a:t>
          </a:r>
          <a:endParaRPr lang="ru-RU" sz="2000" b="1" dirty="0">
            <a:solidFill>
              <a:srgbClr val="00B050"/>
            </a:solidFill>
            <a:latin typeface="Calibri" pitchFamily="34" charset="0"/>
            <a:cs typeface="Calibri" pitchFamily="34" charset="0"/>
          </a:endParaRPr>
        </a:p>
      </dgm:t>
    </dgm:pt>
    <dgm:pt modelId="{F62FA078-4B2B-4C62-8C72-49A0AC7BF126}" type="parTrans" cxnId="{1D75D9E8-1F52-43D7-BE1F-2A29E24EDE64}">
      <dgm:prSet/>
      <dgm:spPr/>
      <dgm:t>
        <a:bodyPr/>
        <a:lstStyle/>
        <a:p>
          <a:endParaRPr lang="ru-RU" sz="2000"/>
        </a:p>
      </dgm:t>
    </dgm:pt>
    <dgm:pt modelId="{4C08AEF4-644E-4F27-AD03-BF941CFB3433}" type="sibTrans" cxnId="{1D75D9E8-1F52-43D7-BE1F-2A29E24EDE64}">
      <dgm:prSet/>
      <dgm:spPr/>
      <dgm:t>
        <a:bodyPr/>
        <a:lstStyle/>
        <a:p>
          <a:endParaRPr lang="ru-RU" sz="2000"/>
        </a:p>
      </dgm:t>
    </dgm:pt>
    <dgm:pt modelId="{ECB5164C-5292-432B-B678-EAC6B82E7509}">
      <dgm:prSet phldrT="[Текст]" custT="1"/>
      <dgm:spPr/>
      <dgm:t>
        <a:bodyPr/>
        <a:lstStyle/>
        <a:p>
          <a:r>
            <a:rPr lang="ru-RU" sz="2000" b="1" dirty="0">
              <a:latin typeface="Calibri" pitchFamily="34" charset="0"/>
              <a:cs typeface="Calibri" pitchFamily="34" charset="0"/>
            </a:rPr>
            <a:t>Безвозмездные поступления</a:t>
          </a:r>
        </a:p>
      </dgm:t>
    </dgm:pt>
    <dgm:pt modelId="{3AF08D83-FF0F-488C-9934-2027F958D78B}" type="parTrans" cxnId="{CF02BC2B-A435-485A-9156-E6B1740F70C6}">
      <dgm:prSet/>
      <dgm:spPr/>
      <dgm:t>
        <a:bodyPr/>
        <a:lstStyle/>
        <a:p>
          <a:endParaRPr lang="ru-RU" sz="2000"/>
        </a:p>
      </dgm:t>
    </dgm:pt>
    <dgm:pt modelId="{9E79BED2-1044-4DD5-9BA0-BD803E6984E4}" type="sibTrans" cxnId="{CF02BC2B-A435-485A-9156-E6B1740F70C6}">
      <dgm:prSet/>
      <dgm:spPr/>
      <dgm:t>
        <a:bodyPr/>
        <a:lstStyle/>
        <a:p>
          <a:endParaRPr lang="ru-RU" sz="2000"/>
        </a:p>
      </dgm:t>
    </dgm:pt>
    <dgm:pt modelId="{5757C4F9-89C5-4546-84DC-3F40D94F631D}">
      <dgm:prSet phldrT="[Текст]" custT="1"/>
      <dgm:spPr/>
      <dgm:t>
        <a:bodyPr/>
        <a:lstStyle/>
        <a:p>
          <a:r>
            <a:rPr lang="ru-RU" sz="2000" b="1" i="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976 117,0</a:t>
          </a:r>
          <a:endParaRPr lang="ru-RU" sz="2000" b="1" i="0" dirty="0">
            <a:solidFill>
              <a:srgbClr val="FF0000"/>
            </a:solidFill>
            <a:latin typeface="Calibri" pitchFamily="34" charset="0"/>
            <a:cs typeface="Calibri" pitchFamily="34" charset="0"/>
          </a:endParaRPr>
        </a:p>
      </dgm:t>
    </dgm:pt>
    <dgm:pt modelId="{DE12A9EE-8BC8-4810-8019-3646F7874CD6}" type="parTrans" cxnId="{3546B15F-E18C-4203-828C-3F70CF8AE8B0}">
      <dgm:prSet/>
      <dgm:spPr/>
      <dgm:t>
        <a:bodyPr/>
        <a:lstStyle/>
        <a:p>
          <a:endParaRPr lang="ru-RU" sz="2000"/>
        </a:p>
      </dgm:t>
    </dgm:pt>
    <dgm:pt modelId="{01AC65A7-EFDE-45FA-959C-DFE9D0CAEF4B}" type="sibTrans" cxnId="{3546B15F-E18C-4203-828C-3F70CF8AE8B0}">
      <dgm:prSet/>
      <dgm:spPr/>
      <dgm:t>
        <a:bodyPr/>
        <a:lstStyle/>
        <a:p>
          <a:endParaRPr lang="ru-RU" sz="2000"/>
        </a:p>
      </dgm:t>
    </dgm:pt>
    <dgm:pt modelId="{2A13D6F1-B35F-4E17-B279-CE0C6191D077}">
      <dgm:prSet phldrT="[Текст]" custT="1"/>
      <dgm:spPr/>
      <dgm:t>
        <a:bodyPr/>
        <a:lstStyle/>
        <a:p>
          <a:r>
            <a:rPr lang="ru-RU" sz="2000" b="1" i="0" dirty="0" smtClean="0">
              <a:solidFill>
                <a:srgbClr val="00B050"/>
              </a:solidFill>
              <a:latin typeface="Calibri" pitchFamily="34" charset="0"/>
              <a:cs typeface="Calibri" pitchFamily="34" charset="0"/>
            </a:rPr>
            <a:t>925 492,3</a:t>
          </a:r>
          <a:endParaRPr lang="ru-RU" sz="2000" b="1" i="0" dirty="0">
            <a:solidFill>
              <a:srgbClr val="00B050"/>
            </a:solidFill>
            <a:latin typeface="Calibri" pitchFamily="34" charset="0"/>
            <a:cs typeface="Calibri" pitchFamily="34" charset="0"/>
          </a:endParaRPr>
        </a:p>
      </dgm:t>
    </dgm:pt>
    <dgm:pt modelId="{1FBFD902-253F-4423-AD14-4DBF1982A01B}" type="parTrans" cxnId="{98C1F045-7973-4EDA-ABC8-E6EF0DDE2298}">
      <dgm:prSet/>
      <dgm:spPr/>
      <dgm:t>
        <a:bodyPr/>
        <a:lstStyle/>
        <a:p>
          <a:endParaRPr lang="ru-RU" sz="2000"/>
        </a:p>
      </dgm:t>
    </dgm:pt>
    <dgm:pt modelId="{49582801-EA62-4497-9984-427E5A1D97B5}" type="sibTrans" cxnId="{98C1F045-7973-4EDA-ABC8-E6EF0DDE2298}">
      <dgm:prSet/>
      <dgm:spPr/>
      <dgm:t>
        <a:bodyPr/>
        <a:lstStyle/>
        <a:p>
          <a:endParaRPr lang="ru-RU" sz="2000"/>
        </a:p>
      </dgm:t>
    </dgm:pt>
    <dgm:pt modelId="{D0D0E06C-02A0-495E-9F0B-E06FBDF26AF3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rPr>
            <a:t>99,5%</a:t>
          </a:r>
          <a:endParaRPr lang="ru-RU" sz="2000" b="1" dirty="0">
            <a:solidFill>
              <a:schemeClr val="tx2"/>
            </a:solidFill>
            <a:latin typeface="Calibri" pitchFamily="34" charset="0"/>
            <a:cs typeface="Calibri" pitchFamily="34" charset="0"/>
          </a:endParaRPr>
        </a:p>
      </dgm:t>
    </dgm:pt>
    <dgm:pt modelId="{8EBAA08A-D2BE-406B-B9E5-AFA37FE69654}" type="parTrans" cxnId="{2E03E655-B64E-49E1-8E29-6CDE1623A958}">
      <dgm:prSet/>
      <dgm:spPr/>
      <dgm:t>
        <a:bodyPr/>
        <a:lstStyle/>
        <a:p>
          <a:endParaRPr lang="ru-RU" sz="2000"/>
        </a:p>
      </dgm:t>
    </dgm:pt>
    <dgm:pt modelId="{1AD66FE1-A755-4430-AF8A-10B603F351AC}" type="sibTrans" cxnId="{2E03E655-B64E-49E1-8E29-6CDE1623A958}">
      <dgm:prSet/>
      <dgm:spPr/>
      <dgm:t>
        <a:bodyPr/>
        <a:lstStyle/>
        <a:p>
          <a:endParaRPr lang="ru-RU" sz="2000"/>
        </a:p>
      </dgm:t>
    </dgm:pt>
    <dgm:pt modelId="{AD357765-3DD2-4F13-9BB4-FDA6E8C18DEC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rPr>
            <a:t>109,6%</a:t>
          </a:r>
          <a:endParaRPr lang="ru-RU" sz="2000" b="1" dirty="0">
            <a:solidFill>
              <a:schemeClr val="tx2"/>
            </a:solidFill>
            <a:latin typeface="Calibri" pitchFamily="34" charset="0"/>
            <a:cs typeface="Calibri" pitchFamily="34" charset="0"/>
          </a:endParaRPr>
        </a:p>
      </dgm:t>
    </dgm:pt>
    <dgm:pt modelId="{7DB88BDE-DF12-4C67-A85B-38799A12751A}" type="parTrans" cxnId="{66423A16-3DBB-432E-9EB8-CBB3586BF29A}">
      <dgm:prSet/>
      <dgm:spPr/>
      <dgm:t>
        <a:bodyPr/>
        <a:lstStyle/>
        <a:p>
          <a:endParaRPr lang="ru-RU" sz="2000"/>
        </a:p>
      </dgm:t>
    </dgm:pt>
    <dgm:pt modelId="{D25631F7-5C66-40F5-A957-155249280DEF}" type="sibTrans" cxnId="{66423A16-3DBB-432E-9EB8-CBB3586BF29A}">
      <dgm:prSet/>
      <dgm:spPr/>
      <dgm:t>
        <a:bodyPr/>
        <a:lstStyle/>
        <a:p>
          <a:endParaRPr lang="ru-RU" sz="2000"/>
        </a:p>
      </dgm:t>
    </dgm:pt>
    <dgm:pt modelId="{3DF3183B-C19A-4FF9-9042-6BA3DCE45282}">
      <dgm:prSet phldrT="[Текст]" custT="1"/>
      <dgm:spPr/>
      <dgm:t>
        <a:bodyPr/>
        <a:lstStyle/>
        <a:p>
          <a:r>
            <a:rPr lang="ru-RU" sz="2000" b="1" i="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rPr>
            <a:t>94,8%</a:t>
          </a:r>
          <a:endParaRPr lang="ru-RU" sz="2000" b="1" i="0" dirty="0">
            <a:solidFill>
              <a:schemeClr val="tx2"/>
            </a:solidFill>
            <a:latin typeface="Calibri" pitchFamily="34" charset="0"/>
            <a:cs typeface="Calibri" pitchFamily="34" charset="0"/>
          </a:endParaRPr>
        </a:p>
      </dgm:t>
    </dgm:pt>
    <dgm:pt modelId="{19004E27-1A6C-46EF-99CC-C7CD3AEAE260}" type="sibTrans" cxnId="{06911E61-F402-49B6-85F7-207C673E18B5}">
      <dgm:prSet/>
      <dgm:spPr/>
      <dgm:t>
        <a:bodyPr/>
        <a:lstStyle/>
        <a:p>
          <a:endParaRPr lang="ru-RU" sz="2000"/>
        </a:p>
      </dgm:t>
    </dgm:pt>
    <dgm:pt modelId="{FF1A641B-C7DC-4341-AE63-188156D89FB7}" type="parTrans" cxnId="{06911E61-F402-49B6-85F7-207C673E18B5}">
      <dgm:prSet/>
      <dgm:spPr/>
      <dgm:t>
        <a:bodyPr/>
        <a:lstStyle/>
        <a:p>
          <a:endParaRPr lang="ru-RU" sz="2000"/>
        </a:p>
      </dgm:t>
    </dgm:pt>
    <dgm:pt modelId="{11F8220D-C02E-4252-B6C4-E646FBD67F32}" type="pres">
      <dgm:prSet presAssocID="{0A36BFE2-9219-463B-920A-F8E2180AC08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901D53-52C3-4A4D-8BD3-5A13D1EE24EC}" type="pres">
      <dgm:prSet presAssocID="{E5DA3189-7EC4-4A3A-ABB6-37F2FA5ABC1D}" presName="circle1" presStyleLbl="node1" presStyleIdx="0" presStyleCnt="3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1A1604A2-50B3-43AB-8439-3E488971A73F}" type="pres">
      <dgm:prSet presAssocID="{E5DA3189-7EC4-4A3A-ABB6-37F2FA5ABC1D}" presName="space" presStyleCnt="0"/>
      <dgm:spPr/>
      <dgm:t>
        <a:bodyPr/>
        <a:lstStyle/>
        <a:p>
          <a:endParaRPr lang="ru-RU"/>
        </a:p>
      </dgm:t>
    </dgm:pt>
    <dgm:pt modelId="{4090441F-7B3E-405C-9578-1855E305DB9F}" type="pres">
      <dgm:prSet presAssocID="{E5DA3189-7EC4-4A3A-ABB6-37F2FA5ABC1D}" presName="rect1" presStyleLbl="alignAcc1" presStyleIdx="0" presStyleCnt="3"/>
      <dgm:spPr/>
      <dgm:t>
        <a:bodyPr/>
        <a:lstStyle/>
        <a:p>
          <a:endParaRPr lang="ru-RU"/>
        </a:p>
      </dgm:t>
    </dgm:pt>
    <dgm:pt modelId="{EC215C3D-968C-4C96-9090-E8B16F6F1EF6}" type="pres">
      <dgm:prSet presAssocID="{D00378C6-5ECD-468F-B1F0-E1C24F86604D}" presName="vertSpace2" presStyleLbl="node1" presStyleIdx="0" presStyleCnt="3"/>
      <dgm:spPr/>
      <dgm:t>
        <a:bodyPr/>
        <a:lstStyle/>
        <a:p>
          <a:endParaRPr lang="ru-RU"/>
        </a:p>
      </dgm:t>
    </dgm:pt>
    <dgm:pt modelId="{0AF8CD99-FB46-468B-B2CF-201C3CC34E33}" type="pres">
      <dgm:prSet presAssocID="{D00378C6-5ECD-468F-B1F0-E1C24F86604D}" presName="circle2" presStyleLbl="node1" presStyleIdx="1" presStyleCnt="3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ACDCEAEE-1A98-446F-9CA8-1FAF998E0BA8}" type="pres">
      <dgm:prSet presAssocID="{D00378C6-5ECD-468F-B1F0-E1C24F86604D}" presName="rect2" presStyleLbl="alignAcc1" presStyleIdx="1" presStyleCnt="3" custLinFactNeighborX="719" custLinFactNeighborY="-327"/>
      <dgm:spPr/>
      <dgm:t>
        <a:bodyPr/>
        <a:lstStyle/>
        <a:p>
          <a:endParaRPr lang="ru-RU"/>
        </a:p>
      </dgm:t>
    </dgm:pt>
    <dgm:pt modelId="{E73432C8-EB9C-4FF7-BD65-14CF8D1F06D6}" type="pres">
      <dgm:prSet presAssocID="{ECB5164C-5292-432B-B678-EAC6B82E7509}" presName="vertSpace3" presStyleLbl="node1" presStyleIdx="1" presStyleCnt="3"/>
      <dgm:spPr/>
      <dgm:t>
        <a:bodyPr/>
        <a:lstStyle/>
        <a:p>
          <a:endParaRPr lang="ru-RU"/>
        </a:p>
      </dgm:t>
    </dgm:pt>
    <dgm:pt modelId="{86B50E5A-1C8E-4231-8649-4FA151A3BC9C}" type="pres">
      <dgm:prSet presAssocID="{ECB5164C-5292-432B-B678-EAC6B82E7509}" presName="circle3" presStyleLbl="node1" presStyleIdx="2" presStyleCnt="3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20FDA2D8-CDB4-4009-81C2-825E33BDB0F2}" type="pres">
      <dgm:prSet presAssocID="{ECB5164C-5292-432B-B678-EAC6B82E7509}" presName="rect3" presStyleLbl="alignAcc1" presStyleIdx="2" presStyleCnt="3"/>
      <dgm:spPr/>
      <dgm:t>
        <a:bodyPr/>
        <a:lstStyle/>
        <a:p>
          <a:endParaRPr lang="ru-RU"/>
        </a:p>
      </dgm:t>
    </dgm:pt>
    <dgm:pt modelId="{A0B20CC1-8F3C-42F1-86B0-66EB546F712E}" type="pres">
      <dgm:prSet presAssocID="{E5DA3189-7EC4-4A3A-ABB6-37F2FA5ABC1D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E96442-A1E0-40C9-BE79-A9B3071F90E2}" type="pres">
      <dgm:prSet presAssocID="{E5DA3189-7EC4-4A3A-ABB6-37F2FA5ABC1D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B10D09-351E-4CC2-B4C1-266BDA285CFA}" type="pres">
      <dgm:prSet presAssocID="{D00378C6-5ECD-468F-B1F0-E1C24F86604D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160C46-1C45-4542-8E1C-3D792D262AD0}" type="pres">
      <dgm:prSet presAssocID="{D00378C6-5ECD-468F-B1F0-E1C24F86604D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698B04-3A1D-40E6-B0B4-94616E0C5B3C}" type="pres">
      <dgm:prSet presAssocID="{ECB5164C-5292-432B-B678-EAC6B82E7509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AB90B4-32C3-418E-8F94-A35ACFE642D4}" type="pres">
      <dgm:prSet presAssocID="{ECB5164C-5292-432B-B678-EAC6B82E7509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99E4A6-F4FA-4C63-BDF8-610670484D27}" type="presOf" srcId="{D00378C6-5ECD-468F-B1F0-E1C24F86604D}" destId="{ACDCEAEE-1A98-446F-9CA8-1FAF998E0BA8}" srcOrd="0" destOrd="0" presId="urn:microsoft.com/office/officeart/2005/8/layout/target3"/>
    <dgm:cxn modelId="{50616048-820B-4B4C-86FD-E5279BC67F53}" type="presOf" srcId="{ECB5164C-5292-432B-B678-EAC6B82E7509}" destId="{20FDA2D8-CDB4-4009-81C2-825E33BDB0F2}" srcOrd="0" destOrd="0" presId="urn:microsoft.com/office/officeart/2005/8/layout/target3"/>
    <dgm:cxn modelId="{F129F7F6-DEA3-4819-9721-3E42A11B4820}" srcId="{0A36BFE2-9219-463B-920A-F8E2180AC084}" destId="{E5DA3189-7EC4-4A3A-ABB6-37F2FA5ABC1D}" srcOrd="0" destOrd="0" parTransId="{ABE792C0-61B2-4639-B9A7-10641E80C0C0}" sibTransId="{586401BC-6C3E-4D2A-A144-C7F1B98346C4}"/>
    <dgm:cxn modelId="{335963D7-5989-48B8-A80B-8F29E4281BD2}" type="presOf" srcId="{5757C4F9-89C5-4546-84DC-3F40D94F631D}" destId="{B4AB90B4-32C3-418E-8F94-A35ACFE642D4}" srcOrd="0" destOrd="0" presId="urn:microsoft.com/office/officeart/2005/8/layout/target3"/>
    <dgm:cxn modelId="{CF02BC2B-A435-485A-9156-E6B1740F70C6}" srcId="{0A36BFE2-9219-463B-920A-F8E2180AC084}" destId="{ECB5164C-5292-432B-B678-EAC6B82E7509}" srcOrd="2" destOrd="0" parTransId="{3AF08D83-FF0F-488C-9934-2027F958D78B}" sibTransId="{9E79BED2-1044-4DD5-9BA0-BD803E6984E4}"/>
    <dgm:cxn modelId="{05A2BF96-C1C1-48FA-9E2A-9ACDC56498A1}" type="presOf" srcId="{0A36BFE2-9219-463B-920A-F8E2180AC084}" destId="{11F8220D-C02E-4252-B6C4-E646FBD67F32}" srcOrd="0" destOrd="0" presId="urn:microsoft.com/office/officeart/2005/8/layout/target3"/>
    <dgm:cxn modelId="{9318385A-BDC4-4DAC-A9A7-389778E3698D}" srcId="{D00378C6-5ECD-468F-B1F0-E1C24F86604D}" destId="{78C69CC0-BF55-4AD7-85EB-86B665FE6283}" srcOrd="0" destOrd="0" parTransId="{75DE5949-421F-4A0D-9DA9-E7AB6E91BE84}" sibTransId="{8E57D577-5E40-4949-9A30-7F9EE149C8DA}"/>
    <dgm:cxn modelId="{3546B15F-E18C-4203-828C-3F70CF8AE8B0}" srcId="{ECB5164C-5292-432B-B678-EAC6B82E7509}" destId="{5757C4F9-89C5-4546-84DC-3F40D94F631D}" srcOrd="0" destOrd="0" parTransId="{DE12A9EE-8BC8-4810-8019-3646F7874CD6}" sibTransId="{01AC65A7-EFDE-45FA-959C-DFE9D0CAEF4B}"/>
    <dgm:cxn modelId="{DAFFDB9C-A85A-4E97-9718-64A1A3BB1F63}" type="presOf" srcId="{2A13D6F1-B35F-4E17-B279-CE0C6191D077}" destId="{B4AB90B4-32C3-418E-8F94-A35ACFE642D4}" srcOrd="0" destOrd="1" presId="urn:microsoft.com/office/officeart/2005/8/layout/target3"/>
    <dgm:cxn modelId="{7AE4A2A9-C81E-4984-8190-6D2E052222FA}" type="presOf" srcId="{46A260AD-666D-4FB8-8A5F-41B1A6DF85D0}" destId="{79160C46-1C45-4542-8E1C-3D792D262AD0}" srcOrd="0" destOrd="1" presId="urn:microsoft.com/office/officeart/2005/8/layout/target3"/>
    <dgm:cxn modelId="{42945E5A-7F7C-4692-8621-53A81816F94A}" type="presOf" srcId="{D00378C6-5ECD-468F-B1F0-E1C24F86604D}" destId="{1AB10D09-351E-4CC2-B4C1-266BDA285CFA}" srcOrd="1" destOrd="0" presId="urn:microsoft.com/office/officeart/2005/8/layout/target3"/>
    <dgm:cxn modelId="{DEA84D28-0F09-409E-BC30-3F7DA40CCB16}" type="presOf" srcId="{ECB5164C-5292-432B-B678-EAC6B82E7509}" destId="{1B698B04-3A1D-40E6-B0B4-94616E0C5B3C}" srcOrd="1" destOrd="0" presId="urn:microsoft.com/office/officeart/2005/8/layout/target3"/>
    <dgm:cxn modelId="{AFD6AF74-DBB3-4829-92D8-061011FA3001}" type="presOf" srcId="{AD357765-3DD2-4F13-9BB4-FDA6E8C18DEC}" destId="{79160C46-1C45-4542-8E1C-3D792D262AD0}" srcOrd="0" destOrd="2" presId="urn:microsoft.com/office/officeart/2005/8/layout/target3"/>
    <dgm:cxn modelId="{77D8EBEC-4882-4EB2-BD5A-E9820BC5E87A}" type="presOf" srcId="{E5DA3189-7EC4-4A3A-ABB6-37F2FA5ABC1D}" destId="{4090441F-7B3E-405C-9578-1855E305DB9F}" srcOrd="0" destOrd="0" presId="urn:microsoft.com/office/officeart/2005/8/layout/target3"/>
    <dgm:cxn modelId="{5ACA71FD-7950-4C09-861E-EA3334C4F796}" srcId="{E5DA3189-7EC4-4A3A-ABB6-37F2FA5ABC1D}" destId="{21A520C3-63B5-423B-A4B9-9C09FE59568A}" srcOrd="1" destOrd="0" parTransId="{629C0FA1-18EB-48F4-9FB8-788365C9B1DB}" sibTransId="{4726840F-6A8C-4603-9C53-0E48BC4E3D72}"/>
    <dgm:cxn modelId="{2F1B2F5F-2047-47C6-9A59-E74D9DA078A5}" type="presOf" srcId="{9E9D4A03-EF12-4142-9733-5351C4C37316}" destId="{9CE96442-A1E0-40C9-BE79-A9B3071F90E2}" srcOrd="0" destOrd="0" presId="urn:microsoft.com/office/officeart/2005/8/layout/target3"/>
    <dgm:cxn modelId="{98C1F045-7973-4EDA-ABC8-E6EF0DDE2298}" srcId="{ECB5164C-5292-432B-B678-EAC6B82E7509}" destId="{2A13D6F1-B35F-4E17-B279-CE0C6191D077}" srcOrd="1" destOrd="0" parTransId="{1FBFD902-253F-4423-AD14-4DBF1982A01B}" sibTransId="{49582801-EA62-4497-9984-427E5A1D97B5}"/>
    <dgm:cxn modelId="{4A3B0E3D-C555-4686-97BD-8712DFAE2A0D}" type="presOf" srcId="{21A520C3-63B5-423B-A4B9-9C09FE59568A}" destId="{9CE96442-A1E0-40C9-BE79-A9B3071F90E2}" srcOrd="0" destOrd="1" presId="urn:microsoft.com/office/officeart/2005/8/layout/target3"/>
    <dgm:cxn modelId="{1D75D9E8-1F52-43D7-BE1F-2A29E24EDE64}" srcId="{D00378C6-5ECD-468F-B1F0-E1C24F86604D}" destId="{46A260AD-666D-4FB8-8A5F-41B1A6DF85D0}" srcOrd="1" destOrd="0" parTransId="{F62FA078-4B2B-4C62-8C72-49A0AC7BF126}" sibTransId="{4C08AEF4-644E-4F27-AD03-BF941CFB3433}"/>
    <dgm:cxn modelId="{DA2FA051-39ED-4D99-9792-E6D3B2E87708}" srcId="{E5DA3189-7EC4-4A3A-ABB6-37F2FA5ABC1D}" destId="{9E9D4A03-EF12-4142-9733-5351C4C37316}" srcOrd="0" destOrd="0" parTransId="{2970EE84-A63B-4295-8B5D-CBD6FCEDA16D}" sibTransId="{EC06862E-F4E1-43B1-BD3D-3D9097580045}"/>
    <dgm:cxn modelId="{4BD69A03-2642-4449-89AF-186A74729652}" srcId="{0A36BFE2-9219-463B-920A-F8E2180AC084}" destId="{D00378C6-5ECD-468F-B1F0-E1C24F86604D}" srcOrd="1" destOrd="0" parTransId="{21B88338-A5AB-4C9A-A2D0-557EB11E427D}" sibTransId="{EBF8F4AB-79DF-4FA2-90F5-721E9746680F}"/>
    <dgm:cxn modelId="{AB24D4C8-4B74-4A3D-ACBF-45AE5F06EE45}" type="presOf" srcId="{D0D0E06C-02A0-495E-9F0B-E06FBDF26AF3}" destId="{9CE96442-A1E0-40C9-BE79-A9B3071F90E2}" srcOrd="0" destOrd="2" presId="urn:microsoft.com/office/officeart/2005/8/layout/target3"/>
    <dgm:cxn modelId="{66423A16-3DBB-432E-9EB8-CBB3586BF29A}" srcId="{D00378C6-5ECD-468F-B1F0-E1C24F86604D}" destId="{AD357765-3DD2-4F13-9BB4-FDA6E8C18DEC}" srcOrd="2" destOrd="0" parTransId="{7DB88BDE-DF12-4C67-A85B-38799A12751A}" sibTransId="{D25631F7-5C66-40F5-A957-155249280DEF}"/>
    <dgm:cxn modelId="{9FF66667-C108-4D9B-AD84-C3465A9AC29E}" type="presOf" srcId="{78C69CC0-BF55-4AD7-85EB-86B665FE6283}" destId="{79160C46-1C45-4542-8E1C-3D792D262AD0}" srcOrd="0" destOrd="0" presId="urn:microsoft.com/office/officeart/2005/8/layout/target3"/>
    <dgm:cxn modelId="{64348B77-A444-4379-8D58-55231B646960}" type="presOf" srcId="{3DF3183B-C19A-4FF9-9042-6BA3DCE45282}" destId="{B4AB90B4-32C3-418E-8F94-A35ACFE642D4}" srcOrd="0" destOrd="2" presId="urn:microsoft.com/office/officeart/2005/8/layout/target3"/>
    <dgm:cxn modelId="{2E03E655-B64E-49E1-8E29-6CDE1623A958}" srcId="{E5DA3189-7EC4-4A3A-ABB6-37F2FA5ABC1D}" destId="{D0D0E06C-02A0-495E-9F0B-E06FBDF26AF3}" srcOrd="2" destOrd="0" parTransId="{8EBAA08A-D2BE-406B-B9E5-AFA37FE69654}" sibTransId="{1AD66FE1-A755-4430-AF8A-10B603F351AC}"/>
    <dgm:cxn modelId="{D070DC57-18FF-4198-A4CC-1ED6BC3E42A8}" type="presOf" srcId="{E5DA3189-7EC4-4A3A-ABB6-37F2FA5ABC1D}" destId="{A0B20CC1-8F3C-42F1-86B0-66EB546F712E}" srcOrd="1" destOrd="0" presId="urn:microsoft.com/office/officeart/2005/8/layout/target3"/>
    <dgm:cxn modelId="{06911E61-F402-49B6-85F7-207C673E18B5}" srcId="{ECB5164C-5292-432B-B678-EAC6B82E7509}" destId="{3DF3183B-C19A-4FF9-9042-6BA3DCE45282}" srcOrd="2" destOrd="0" parTransId="{FF1A641B-C7DC-4341-AE63-188156D89FB7}" sibTransId="{19004E27-1A6C-46EF-99CC-C7CD3AEAE260}"/>
    <dgm:cxn modelId="{A0EDC1A6-331A-4535-A8D3-634767822DD7}" type="presParOf" srcId="{11F8220D-C02E-4252-B6C4-E646FBD67F32}" destId="{2D901D53-52C3-4A4D-8BD3-5A13D1EE24EC}" srcOrd="0" destOrd="0" presId="urn:microsoft.com/office/officeart/2005/8/layout/target3"/>
    <dgm:cxn modelId="{53808215-7B61-451D-AD46-AF41B97E9C65}" type="presParOf" srcId="{11F8220D-C02E-4252-B6C4-E646FBD67F32}" destId="{1A1604A2-50B3-43AB-8439-3E488971A73F}" srcOrd="1" destOrd="0" presId="urn:microsoft.com/office/officeart/2005/8/layout/target3"/>
    <dgm:cxn modelId="{0D10F83F-BC8C-4D33-8376-24FF8E1CCF43}" type="presParOf" srcId="{11F8220D-C02E-4252-B6C4-E646FBD67F32}" destId="{4090441F-7B3E-405C-9578-1855E305DB9F}" srcOrd="2" destOrd="0" presId="urn:microsoft.com/office/officeart/2005/8/layout/target3"/>
    <dgm:cxn modelId="{AFFAB834-037B-4B4E-9049-D7B8C71470D0}" type="presParOf" srcId="{11F8220D-C02E-4252-B6C4-E646FBD67F32}" destId="{EC215C3D-968C-4C96-9090-E8B16F6F1EF6}" srcOrd="3" destOrd="0" presId="urn:microsoft.com/office/officeart/2005/8/layout/target3"/>
    <dgm:cxn modelId="{7DE899D2-5063-4E86-A781-41A7048E27D6}" type="presParOf" srcId="{11F8220D-C02E-4252-B6C4-E646FBD67F32}" destId="{0AF8CD99-FB46-468B-B2CF-201C3CC34E33}" srcOrd="4" destOrd="0" presId="urn:microsoft.com/office/officeart/2005/8/layout/target3"/>
    <dgm:cxn modelId="{3D92F998-807B-4F6D-AE26-5A7A5A611364}" type="presParOf" srcId="{11F8220D-C02E-4252-B6C4-E646FBD67F32}" destId="{ACDCEAEE-1A98-446F-9CA8-1FAF998E0BA8}" srcOrd="5" destOrd="0" presId="urn:microsoft.com/office/officeart/2005/8/layout/target3"/>
    <dgm:cxn modelId="{238A007E-0A0E-48D2-BB4B-619EF77D22E4}" type="presParOf" srcId="{11F8220D-C02E-4252-B6C4-E646FBD67F32}" destId="{E73432C8-EB9C-4FF7-BD65-14CF8D1F06D6}" srcOrd="6" destOrd="0" presId="urn:microsoft.com/office/officeart/2005/8/layout/target3"/>
    <dgm:cxn modelId="{87C9C75A-9CF3-4E30-AE6D-E61C975D579C}" type="presParOf" srcId="{11F8220D-C02E-4252-B6C4-E646FBD67F32}" destId="{86B50E5A-1C8E-4231-8649-4FA151A3BC9C}" srcOrd="7" destOrd="0" presId="urn:microsoft.com/office/officeart/2005/8/layout/target3"/>
    <dgm:cxn modelId="{A226D622-54D5-44A0-B445-454AEBF28AB7}" type="presParOf" srcId="{11F8220D-C02E-4252-B6C4-E646FBD67F32}" destId="{20FDA2D8-CDB4-4009-81C2-825E33BDB0F2}" srcOrd="8" destOrd="0" presId="urn:microsoft.com/office/officeart/2005/8/layout/target3"/>
    <dgm:cxn modelId="{11AAF37D-8B6E-437A-9B90-69155EEED52F}" type="presParOf" srcId="{11F8220D-C02E-4252-B6C4-E646FBD67F32}" destId="{A0B20CC1-8F3C-42F1-86B0-66EB546F712E}" srcOrd="9" destOrd="0" presId="urn:microsoft.com/office/officeart/2005/8/layout/target3"/>
    <dgm:cxn modelId="{C03228B9-BCFA-47D8-86C9-9A8DA2C2C477}" type="presParOf" srcId="{11F8220D-C02E-4252-B6C4-E646FBD67F32}" destId="{9CE96442-A1E0-40C9-BE79-A9B3071F90E2}" srcOrd="10" destOrd="0" presId="urn:microsoft.com/office/officeart/2005/8/layout/target3"/>
    <dgm:cxn modelId="{5B775E9D-E843-436D-9D90-066D4642DFED}" type="presParOf" srcId="{11F8220D-C02E-4252-B6C4-E646FBD67F32}" destId="{1AB10D09-351E-4CC2-B4C1-266BDA285CFA}" srcOrd="11" destOrd="0" presId="urn:microsoft.com/office/officeart/2005/8/layout/target3"/>
    <dgm:cxn modelId="{51E61CF1-7396-41C4-8E08-1EAA975ECA35}" type="presParOf" srcId="{11F8220D-C02E-4252-B6C4-E646FBD67F32}" destId="{79160C46-1C45-4542-8E1C-3D792D262AD0}" srcOrd="12" destOrd="0" presId="urn:microsoft.com/office/officeart/2005/8/layout/target3"/>
    <dgm:cxn modelId="{4FAD61A0-204F-476D-AFE9-257640845132}" type="presParOf" srcId="{11F8220D-C02E-4252-B6C4-E646FBD67F32}" destId="{1B698B04-3A1D-40E6-B0B4-94616E0C5B3C}" srcOrd="13" destOrd="0" presId="urn:microsoft.com/office/officeart/2005/8/layout/target3"/>
    <dgm:cxn modelId="{652B7929-0FEA-4733-B3B0-4B9657C94B6E}" type="presParOf" srcId="{11F8220D-C02E-4252-B6C4-E646FBD67F32}" destId="{B4AB90B4-32C3-418E-8F94-A35ACFE642D4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ADF916-D99A-4C1A-934F-3A367D09FEAD}">
      <dsp:nvSpPr>
        <dsp:cNvPr id="0" name=""/>
        <dsp:cNvSpPr/>
      </dsp:nvSpPr>
      <dsp:spPr>
        <a:xfrm>
          <a:off x="4115630" y="1407093"/>
          <a:ext cx="2879753" cy="7236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4769"/>
              </a:lnTo>
              <a:lnTo>
                <a:pt x="2879753" y="524769"/>
              </a:lnTo>
              <a:lnTo>
                <a:pt x="2879753" y="72362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90AF61-CB76-4C3D-AF1C-CC8E1FA788C8}">
      <dsp:nvSpPr>
        <dsp:cNvPr id="0" name=""/>
        <dsp:cNvSpPr/>
      </dsp:nvSpPr>
      <dsp:spPr>
        <a:xfrm>
          <a:off x="3995820" y="1407093"/>
          <a:ext cx="91440" cy="723629"/>
        </a:xfrm>
        <a:custGeom>
          <a:avLst/>
          <a:gdLst/>
          <a:ahLst/>
          <a:cxnLst/>
          <a:rect l="0" t="0" r="0" b="0"/>
          <a:pathLst>
            <a:path>
              <a:moveTo>
                <a:pt x="119809" y="0"/>
              </a:moveTo>
              <a:lnTo>
                <a:pt x="119809" y="524769"/>
              </a:lnTo>
              <a:lnTo>
                <a:pt x="45720" y="524769"/>
              </a:lnTo>
              <a:lnTo>
                <a:pt x="45720" y="72362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195C0A-839E-412A-9249-8645F36ACA0F}">
      <dsp:nvSpPr>
        <dsp:cNvPr id="0" name=""/>
        <dsp:cNvSpPr/>
      </dsp:nvSpPr>
      <dsp:spPr>
        <a:xfrm>
          <a:off x="1150613" y="1407093"/>
          <a:ext cx="2965016" cy="723629"/>
        </a:xfrm>
        <a:custGeom>
          <a:avLst/>
          <a:gdLst/>
          <a:ahLst/>
          <a:cxnLst/>
          <a:rect l="0" t="0" r="0" b="0"/>
          <a:pathLst>
            <a:path>
              <a:moveTo>
                <a:pt x="2965016" y="0"/>
              </a:moveTo>
              <a:lnTo>
                <a:pt x="2965016" y="524769"/>
              </a:lnTo>
              <a:lnTo>
                <a:pt x="0" y="524769"/>
              </a:lnTo>
              <a:lnTo>
                <a:pt x="0" y="72362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9F0D7E-828F-40CF-8D96-CB5035325E56}">
      <dsp:nvSpPr>
        <dsp:cNvPr id="0" name=""/>
        <dsp:cNvSpPr/>
      </dsp:nvSpPr>
      <dsp:spPr>
        <a:xfrm>
          <a:off x="400646" y="0"/>
          <a:ext cx="7429966" cy="1407093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just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</a:t>
          </a:r>
          <a:r>
            <a:rPr lang="ru-RU" sz="2000" b="1" i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Межбюджетные трансферты - </a:t>
          </a:r>
          <a:r>
            <a:rPr lang="ru-RU" altLang="ru-RU" sz="2000" b="0" i="0" kern="1200" dirty="0" smtClean="0"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rPr>
            <a:t>это средства, предоставляемые одним бюджетом бюджетной системы Российской Федерации другому бюджету бюджетной системы Российской Федерации</a:t>
          </a:r>
          <a:r>
            <a:rPr lang="ru-RU" altLang="ru-RU" sz="2000" b="1" i="1" kern="1200" dirty="0" smtClean="0"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rPr>
            <a:t>.</a:t>
          </a:r>
          <a:endParaRPr lang="ru-RU" sz="2000" b="1" i="1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400646" y="0"/>
        <a:ext cx="7429966" cy="1407093"/>
      </dsp:txXfrm>
    </dsp:sp>
    <dsp:sp modelId="{DE9FFC1D-18D3-4A66-BCD0-867CBDB76287}">
      <dsp:nvSpPr>
        <dsp:cNvPr id="0" name=""/>
        <dsp:cNvSpPr/>
      </dsp:nvSpPr>
      <dsp:spPr>
        <a:xfrm>
          <a:off x="5342" y="2130722"/>
          <a:ext cx="2290541" cy="1835967"/>
        </a:xfrm>
        <a:prstGeom prst="rect">
          <a:avLst/>
        </a:prstGeom>
        <a:solidFill>
          <a:srgbClr val="F8E3BE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Дотации – </a:t>
          </a:r>
          <a:r>
            <a:rPr lang="ru-RU" sz="1800" b="0" i="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предоставляются без конкретной цели их использования</a:t>
          </a:r>
          <a:endParaRPr lang="ru-RU" sz="1800" b="1" i="1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5342" y="2130722"/>
        <a:ext cx="2290541" cy="1835967"/>
      </dsp:txXfrm>
    </dsp:sp>
    <dsp:sp modelId="{1D1E3660-9BCA-455D-84DF-907A4D50E450}">
      <dsp:nvSpPr>
        <dsp:cNvPr id="0" name=""/>
        <dsp:cNvSpPr/>
      </dsp:nvSpPr>
      <dsp:spPr>
        <a:xfrm>
          <a:off x="2693603" y="2130722"/>
          <a:ext cx="2695874" cy="1803922"/>
        </a:xfrm>
        <a:prstGeom prst="rect">
          <a:avLst/>
        </a:prstGeom>
        <a:solidFill>
          <a:srgbClr val="F8E3BE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Субвенции – </a:t>
          </a:r>
          <a:r>
            <a:rPr lang="ru-RU" sz="1800" b="0" i="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предоставляются на финансирование «переданных» другим публично-правовым образованиям полномочий</a:t>
          </a:r>
        </a:p>
      </dsp:txBody>
      <dsp:txXfrm>
        <a:off x="2693603" y="2130722"/>
        <a:ext cx="2695874" cy="1803922"/>
      </dsp:txXfrm>
    </dsp:sp>
    <dsp:sp modelId="{8CC6FCFD-F62A-4FC4-B108-A2EF0F5F9CC5}">
      <dsp:nvSpPr>
        <dsp:cNvPr id="0" name=""/>
        <dsp:cNvSpPr/>
      </dsp:nvSpPr>
      <dsp:spPr>
        <a:xfrm>
          <a:off x="5787197" y="2130722"/>
          <a:ext cx="2416372" cy="1835967"/>
        </a:xfrm>
        <a:prstGeom prst="rect">
          <a:avLst/>
        </a:prstGeom>
        <a:solidFill>
          <a:srgbClr val="F8E3BE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Субсидии и иные межбюджетные трансферты – </a:t>
          </a:r>
          <a:r>
            <a:rPr lang="ru-RU" sz="1800" b="0" i="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предоставляются на определенные цели</a:t>
          </a:r>
          <a:endParaRPr lang="ru-RU" sz="1800" b="1" i="1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5787197" y="2130722"/>
        <a:ext cx="2416372" cy="18359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D3B13B-BED2-4FC1-A008-8EE267F8938E}">
      <dsp:nvSpPr>
        <dsp:cNvPr id="0" name=""/>
        <dsp:cNvSpPr/>
      </dsp:nvSpPr>
      <dsp:spPr>
        <a:xfrm>
          <a:off x="-3906890" y="-599898"/>
          <a:ext cx="4656180" cy="4656180"/>
        </a:xfrm>
        <a:prstGeom prst="blockArc">
          <a:avLst>
            <a:gd name="adj1" fmla="val 18900000"/>
            <a:gd name="adj2" fmla="val 2700000"/>
            <a:gd name="adj3" fmla="val 464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6B608F-80A0-4E84-A964-816B9B3285EA}">
      <dsp:nvSpPr>
        <dsp:cNvPr id="0" name=""/>
        <dsp:cNvSpPr/>
      </dsp:nvSpPr>
      <dsp:spPr>
        <a:xfrm>
          <a:off x="481854" y="345638"/>
          <a:ext cx="2527317" cy="691276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5875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870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ДОХОДЫ</a:t>
          </a:r>
          <a:endParaRPr lang="ru-RU" sz="2400" b="1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481854" y="345638"/>
        <a:ext cx="2527317" cy="691276"/>
      </dsp:txXfrm>
    </dsp:sp>
    <dsp:sp modelId="{766698CB-C3A5-47E4-B515-BA6F8798766F}">
      <dsp:nvSpPr>
        <dsp:cNvPr id="0" name=""/>
        <dsp:cNvSpPr/>
      </dsp:nvSpPr>
      <dsp:spPr>
        <a:xfrm>
          <a:off x="49806" y="259228"/>
          <a:ext cx="864096" cy="864096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5875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2F7D8A-A39F-4F69-8B37-BCF3DA3740F7}">
      <dsp:nvSpPr>
        <dsp:cNvPr id="0" name=""/>
        <dsp:cNvSpPr/>
      </dsp:nvSpPr>
      <dsp:spPr>
        <a:xfrm>
          <a:off x="732541" y="1395846"/>
          <a:ext cx="2276038" cy="691276"/>
        </a:xfrm>
        <a:prstGeom prst="rect">
          <a:avLst/>
        </a:prstGeom>
        <a:solidFill>
          <a:srgbClr val="FFCCCC"/>
        </a:solidFill>
        <a:ln w="15875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870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РАСХОДЫ</a:t>
          </a:r>
          <a:endParaRPr lang="ru-RU" sz="2400" b="1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732541" y="1395846"/>
        <a:ext cx="2276038" cy="691276"/>
      </dsp:txXfrm>
    </dsp:sp>
    <dsp:sp modelId="{4287C91E-2313-4E82-8CB6-4D2CBEC8EA2A}">
      <dsp:nvSpPr>
        <dsp:cNvPr id="0" name=""/>
        <dsp:cNvSpPr/>
      </dsp:nvSpPr>
      <dsp:spPr>
        <a:xfrm>
          <a:off x="301085" y="1296144"/>
          <a:ext cx="864096" cy="864096"/>
        </a:xfrm>
        <a:prstGeom prst="ellipse">
          <a:avLst/>
        </a:prstGeom>
        <a:solidFill>
          <a:srgbClr val="FFCCCC"/>
        </a:solidFill>
        <a:ln w="15875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409F19-428A-4BFB-B4B6-204C8B23C94E}">
      <dsp:nvSpPr>
        <dsp:cNvPr id="0" name=""/>
        <dsp:cNvSpPr/>
      </dsp:nvSpPr>
      <dsp:spPr>
        <a:xfrm>
          <a:off x="481854" y="2419468"/>
          <a:ext cx="2527317" cy="691276"/>
        </a:xfrm>
        <a:prstGeom prst="rect">
          <a:avLst/>
        </a:prstGeom>
        <a:solidFill>
          <a:schemeClr val="bg2">
            <a:lumMod val="75000"/>
          </a:schemeClr>
        </a:solidFill>
        <a:ln w="15875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870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ДЕФИЦИТ/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ПРОФИЦИТ (-/+)</a:t>
          </a:r>
          <a:endParaRPr lang="ru-RU" sz="2000" b="1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481854" y="2419468"/>
        <a:ext cx="2527317" cy="691276"/>
      </dsp:txXfrm>
    </dsp:sp>
    <dsp:sp modelId="{6E708460-F9F3-4868-8B43-8ADB95A7AC45}">
      <dsp:nvSpPr>
        <dsp:cNvPr id="0" name=""/>
        <dsp:cNvSpPr/>
      </dsp:nvSpPr>
      <dsp:spPr>
        <a:xfrm>
          <a:off x="49806" y="2333059"/>
          <a:ext cx="864096" cy="864096"/>
        </a:xfrm>
        <a:prstGeom prst="ellipse">
          <a:avLst/>
        </a:prstGeom>
        <a:solidFill>
          <a:schemeClr val="bg2">
            <a:lumMod val="75000"/>
          </a:schemeClr>
        </a:solidFill>
        <a:ln w="15875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901D53-52C3-4A4D-8BD3-5A13D1EE24EC}">
      <dsp:nvSpPr>
        <dsp:cNvPr id="0" name=""/>
        <dsp:cNvSpPr/>
      </dsp:nvSpPr>
      <dsp:spPr>
        <a:xfrm>
          <a:off x="0" y="0"/>
          <a:ext cx="3581400" cy="3581400"/>
        </a:xfrm>
        <a:prstGeom prst="pie">
          <a:avLst>
            <a:gd name="adj1" fmla="val 5400000"/>
            <a:gd name="adj2" fmla="val 1620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090441F-7B3E-405C-9578-1855E305DB9F}">
      <dsp:nvSpPr>
        <dsp:cNvPr id="0" name=""/>
        <dsp:cNvSpPr/>
      </dsp:nvSpPr>
      <dsp:spPr>
        <a:xfrm>
          <a:off x="1790700" y="0"/>
          <a:ext cx="5524499" cy="3581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Calibri" pitchFamily="34" charset="0"/>
              <a:cs typeface="Calibri" pitchFamily="34" charset="0"/>
            </a:rPr>
            <a:t>Всего доходов</a:t>
          </a:r>
        </a:p>
      </dsp:txBody>
      <dsp:txXfrm>
        <a:off x="1790700" y="0"/>
        <a:ext cx="2762249" cy="1074422"/>
      </dsp:txXfrm>
    </dsp:sp>
    <dsp:sp modelId="{0AF8CD99-FB46-468B-B2CF-201C3CC34E33}">
      <dsp:nvSpPr>
        <dsp:cNvPr id="0" name=""/>
        <dsp:cNvSpPr/>
      </dsp:nvSpPr>
      <dsp:spPr>
        <a:xfrm>
          <a:off x="626746" y="1074422"/>
          <a:ext cx="2327907" cy="232790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CDCEAEE-1A98-446F-9CA8-1FAF998E0BA8}">
      <dsp:nvSpPr>
        <dsp:cNvPr id="0" name=""/>
        <dsp:cNvSpPr/>
      </dsp:nvSpPr>
      <dsp:spPr>
        <a:xfrm>
          <a:off x="1790700" y="1066810"/>
          <a:ext cx="5524499" cy="2327907"/>
        </a:xfrm>
        <a:prstGeom prst="rect">
          <a:avLst/>
        </a:prstGeom>
        <a:gradFill rotWithShape="1">
          <a:gsLst>
            <a:gs pos="28000">
              <a:schemeClr val="accent1">
                <a:tint val="18000"/>
                <a:satMod val="120000"/>
                <a:lumMod val="88000"/>
              </a:schemeClr>
            </a:gs>
            <a:gs pos="100000">
              <a:schemeClr val="accent1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Calibri" pitchFamily="34" charset="0"/>
              <a:cs typeface="Calibri" pitchFamily="34" charset="0"/>
            </a:rPr>
            <a:t>Налоговые и неналоговые доходы</a:t>
          </a:r>
        </a:p>
      </dsp:txBody>
      <dsp:txXfrm>
        <a:off x="1790700" y="1066810"/>
        <a:ext cx="2762249" cy="1074418"/>
      </dsp:txXfrm>
    </dsp:sp>
    <dsp:sp modelId="{86B50E5A-1C8E-4231-8649-4FA151A3BC9C}">
      <dsp:nvSpPr>
        <dsp:cNvPr id="0" name=""/>
        <dsp:cNvSpPr/>
      </dsp:nvSpPr>
      <dsp:spPr>
        <a:xfrm>
          <a:off x="1253490" y="2148841"/>
          <a:ext cx="1074418" cy="107441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0FDA2D8-CDB4-4009-81C2-825E33BDB0F2}">
      <dsp:nvSpPr>
        <dsp:cNvPr id="0" name=""/>
        <dsp:cNvSpPr/>
      </dsp:nvSpPr>
      <dsp:spPr>
        <a:xfrm>
          <a:off x="1790700" y="2148841"/>
          <a:ext cx="5524499" cy="107441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7034478"/>
              <a:satOff val="-56698"/>
              <a:lumOff val="1607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Calibri" pitchFamily="34" charset="0"/>
              <a:cs typeface="Calibri" pitchFamily="34" charset="0"/>
            </a:rPr>
            <a:t>Безвозмездные поступления</a:t>
          </a:r>
        </a:p>
      </dsp:txBody>
      <dsp:txXfrm>
        <a:off x="1790700" y="2148841"/>
        <a:ext cx="2762249" cy="1074418"/>
      </dsp:txXfrm>
    </dsp:sp>
    <dsp:sp modelId="{9CE96442-A1E0-40C9-BE79-A9B3071F90E2}">
      <dsp:nvSpPr>
        <dsp:cNvPr id="0" name=""/>
        <dsp:cNvSpPr/>
      </dsp:nvSpPr>
      <dsp:spPr>
        <a:xfrm>
          <a:off x="4552950" y="0"/>
          <a:ext cx="2762249" cy="1074422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1 425 021,8</a:t>
          </a:r>
          <a:endParaRPr lang="ru-RU" sz="2000" b="1" kern="1200" dirty="0">
            <a:solidFill>
              <a:srgbClr val="FF0000"/>
            </a:solidFill>
            <a:latin typeface="Calibri" pitchFamily="34" charset="0"/>
            <a:cs typeface="Calibri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00B050"/>
              </a:solidFill>
              <a:latin typeface="Calibri" pitchFamily="34" charset="0"/>
              <a:cs typeface="Calibri" pitchFamily="34" charset="0"/>
            </a:rPr>
            <a:t>1 417 635,5</a:t>
          </a:r>
          <a:endParaRPr lang="ru-RU" sz="2000" b="1" kern="1200" dirty="0">
            <a:solidFill>
              <a:srgbClr val="00B050"/>
            </a:solidFill>
            <a:latin typeface="Calibri" pitchFamily="34" charset="0"/>
            <a:cs typeface="Calibri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rPr>
            <a:t>99,5%</a:t>
          </a:r>
          <a:endParaRPr lang="ru-RU" sz="2000" b="1" kern="1200" dirty="0">
            <a:solidFill>
              <a:schemeClr val="tx2"/>
            </a:solidFill>
            <a:latin typeface="Calibri" pitchFamily="34" charset="0"/>
            <a:cs typeface="Calibri" pitchFamily="34" charset="0"/>
          </a:endParaRPr>
        </a:p>
      </dsp:txBody>
      <dsp:txXfrm>
        <a:off x="4552950" y="0"/>
        <a:ext cx="2762249" cy="1074422"/>
      </dsp:txXfrm>
    </dsp:sp>
    <dsp:sp modelId="{79160C46-1C45-4542-8E1C-3D792D262AD0}">
      <dsp:nvSpPr>
        <dsp:cNvPr id="0" name=""/>
        <dsp:cNvSpPr/>
      </dsp:nvSpPr>
      <dsp:spPr>
        <a:xfrm>
          <a:off x="4552950" y="1074422"/>
          <a:ext cx="2762249" cy="1074418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448 904,8</a:t>
          </a:r>
          <a:endParaRPr lang="ru-RU" sz="2000" b="1" kern="1200" dirty="0">
            <a:solidFill>
              <a:srgbClr val="FF0000"/>
            </a:solidFill>
            <a:latin typeface="Calibri" pitchFamily="34" charset="0"/>
            <a:cs typeface="Calibri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00B050"/>
              </a:solidFill>
              <a:latin typeface="Calibri" pitchFamily="34" charset="0"/>
              <a:cs typeface="Calibri" pitchFamily="34" charset="0"/>
            </a:rPr>
            <a:t>492 143,2</a:t>
          </a:r>
          <a:endParaRPr lang="ru-RU" sz="2000" b="1" kern="1200" dirty="0">
            <a:solidFill>
              <a:srgbClr val="00B050"/>
            </a:solidFill>
            <a:latin typeface="Calibri" pitchFamily="34" charset="0"/>
            <a:cs typeface="Calibri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rPr>
            <a:t>109,6%</a:t>
          </a:r>
          <a:endParaRPr lang="ru-RU" sz="2000" b="1" kern="1200" dirty="0">
            <a:solidFill>
              <a:schemeClr val="tx2"/>
            </a:solidFill>
            <a:latin typeface="Calibri" pitchFamily="34" charset="0"/>
            <a:cs typeface="Calibri" pitchFamily="34" charset="0"/>
          </a:endParaRPr>
        </a:p>
      </dsp:txBody>
      <dsp:txXfrm>
        <a:off x="4552950" y="1074422"/>
        <a:ext cx="2762249" cy="1074418"/>
      </dsp:txXfrm>
    </dsp:sp>
    <dsp:sp modelId="{B4AB90B4-32C3-418E-8F94-A35ACFE642D4}">
      <dsp:nvSpPr>
        <dsp:cNvPr id="0" name=""/>
        <dsp:cNvSpPr/>
      </dsp:nvSpPr>
      <dsp:spPr>
        <a:xfrm>
          <a:off x="4552950" y="2148841"/>
          <a:ext cx="2762249" cy="1074418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i="0" kern="12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976 117,0</a:t>
          </a:r>
          <a:endParaRPr lang="ru-RU" sz="2000" b="1" i="0" kern="1200" dirty="0">
            <a:solidFill>
              <a:srgbClr val="FF0000"/>
            </a:solidFill>
            <a:latin typeface="Calibri" pitchFamily="34" charset="0"/>
            <a:cs typeface="Calibri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i="0" kern="1200" dirty="0" smtClean="0">
              <a:solidFill>
                <a:srgbClr val="00B050"/>
              </a:solidFill>
              <a:latin typeface="Calibri" pitchFamily="34" charset="0"/>
              <a:cs typeface="Calibri" pitchFamily="34" charset="0"/>
            </a:rPr>
            <a:t>925 492,3</a:t>
          </a:r>
          <a:endParaRPr lang="ru-RU" sz="2000" b="1" i="0" kern="1200" dirty="0">
            <a:solidFill>
              <a:srgbClr val="00B050"/>
            </a:solidFill>
            <a:latin typeface="Calibri" pitchFamily="34" charset="0"/>
            <a:cs typeface="Calibri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i="0" kern="120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rPr>
            <a:t>94,8%</a:t>
          </a:r>
          <a:endParaRPr lang="ru-RU" sz="2000" b="1" i="0" kern="1200" dirty="0">
            <a:solidFill>
              <a:schemeClr val="tx2"/>
            </a:solidFill>
            <a:latin typeface="Calibri" pitchFamily="34" charset="0"/>
            <a:cs typeface="Calibri" pitchFamily="34" charset="0"/>
          </a:endParaRPr>
        </a:p>
      </dsp:txBody>
      <dsp:txXfrm>
        <a:off x="4552950" y="2148841"/>
        <a:ext cx="2762249" cy="10744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0.39374</cdr:x>
      <cdr:y>0.06154</cdr:y>
    </cdr:from>
    <cdr:to>
      <cdr:x>0.64804</cdr:x>
      <cdr:y>0.14702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800200" y="288032"/>
          <a:ext cx="1162628" cy="4001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2024 </a:t>
          </a:r>
          <a:r>
            <a:rPr lang="ru-RU" sz="2000" b="1" dirty="0">
              <a:latin typeface="Times New Roman" pitchFamily="18" charset="0"/>
              <a:cs typeface="Times New Roman" pitchFamily="18" charset="0"/>
            </a:rPr>
            <a:t>год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0.37037</cdr:x>
      <cdr:y>0</cdr:y>
    </cdr:from>
    <cdr:to>
      <cdr:x>0.66938</cdr:x>
      <cdr:y>0.0958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440160" y="0"/>
          <a:ext cx="1162660" cy="4000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2025 </a:t>
          </a:r>
          <a:r>
            <a:rPr lang="ru-RU" sz="2000" b="1" dirty="0">
              <a:latin typeface="Times New Roman" pitchFamily="18" charset="0"/>
              <a:cs typeface="Times New Roman" pitchFamily="18" charset="0"/>
            </a:rPr>
            <a:t>год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0.21053</cdr:x>
      <cdr:y>0.02432</cdr:y>
    </cdr:from>
    <cdr:to>
      <cdr:x>0.85965</cdr:x>
      <cdr:y>0.14064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864096" y="90337"/>
          <a:ext cx="2664296" cy="4320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2025 год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936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936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>
              <a:defRPr sz="1200"/>
            </a:lvl1pPr>
          </a:lstStyle>
          <a:p>
            <a:fld id="{7B2B8C4C-74BC-4A9C-B455-932A63597F05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01" tIns="45501" rIns="91001" bIns="4550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352"/>
            <a:ext cx="5438140" cy="4468177"/>
          </a:xfrm>
          <a:prstGeom prst="rect">
            <a:avLst/>
          </a:prstGeom>
        </p:spPr>
        <p:txBody>
          <a:bodyPr vert="horz" lIns="91001" tIns="45501" rIns="91001" bIns="4550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705"/>
            <a:ext cx="2945659" cy="495936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705"/>
            <a:ext cx="2945659" cy="495936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r">
              <a:defRPr sz="1200"/>
            </a:lvl1pPr>
          </a:lstStyle>
          <a:p>
            <a:fld id="{6971B437-333E-43F8-8FBA-13E08C1204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041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1B437-333E-43F8-8FBA-13E08C120489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757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1B437-333E-43F8-8FBA-13E08C120489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604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1B437-333E-43F8-8FBA-13E08C120489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582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1B437-333E-43F8-8FBA-13E08C120489}" type="slidenum">
              <a:rPr lang="ru-RU" smtClean="0"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443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2348880"/>
            <a:ext cx="77768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atin typeface="Calibri" pitchFamily="34" charset="0"/>
                <a:cs typeface="Calibri" pitchFamily="34" charset="0"/>
              </a:rPr>
              <a:t>Бюджет для граждан </a:t>
            </a:r>
            <a:endParaRPr lang="ru-RU" sz="4400" b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по </a:t>
            </a:r>
            <a:r>
              <a:rPr lang="ru-RU" sz="2800" b="1" dirty="0">
                <a:latin typeface="Calibri" pitchFamily="34" charset="0"/>
                <a:cs typeface="Calibri" pitchFamily="34" charset="0"/>
              </a:rPr>
              <a:t>проекту отчета об исполнении </a:t>
            </a:r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бюджета </a:t>
            </a:r>
          </a:p>
          <a:p>
            <a:pPr algn="ctr"/>
            <a:r>
              <a:rPr lang="ru-RU" sz="2800" b="1" dirty="0" err="1" smtClean="0">
                <a:latin typeface="Calibri" pitchFamily="34" charset="0"/>
                <a:cs typeface="Calibri" pitchFamily="34" charset="0"/>
              </a:rPr>
              <a:t>Лукояновского</a:t>
            </a:r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 муниципального округа </a:t>
            </a:r>
          </a:p>
          <a:p>
            <a:pPr algn="ctr"/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за 2025 </a:t>
            </a:r>
            <a:r>
              <a:rPr lang="ru-RU" sz="2800" b="1" dirty="0">
                <a:latin typeface="Calibri" pitchFamily="34" charset="0"/>
                <a:cs typeface="Calibri" pitchFamily="34" charset="0"/>
              </a:rPr>
              <a:t>год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04664"/>
            <a:ext cx="6191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10"/>
          <p:cNvSpPr>
            <a:spLocks noChangeArrowheads="1"/>
          </p:cNvSpPr>
          <p:nvPr/>
        </p:nvSpPr>
        <p:spPr bwMode="auto">
          <a:xfrm>
            <a:off x="5657850" y="404664"/>
            <a:ext cx="3581400" cy="7620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АДМИНИСТРАЦИЯ ЛУКОЯНОВСКОГО МУНИЦИПАЛЬНОГО 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ОКРУГА НИЖЕГОРОДСКОЙ 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ОБЛАСТИ</a:t>
            </a:r>
          </a:p>
        </p:txBody>
      </p:sp>
    </p:spTree>
    <p:extLst>
      <p:ext uri="{BB962C8B-B14F-4D97-AF65-F5344CB8AC3E}">
        <p14:creationId xmlns:p14="http://schemas.microsoft.com/office/powerpoint/2010/main" val="50936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8200" y="228600"/>
            <a:ext cx="762000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atin typeface="Calibri" pitchFamily="34" charset="0"/>
                <a:cs typeface="Calibri" pitchFamily="34" charset="0"/>
              </a:rPr>
              <a:t>Рассмотрение и утверждение отчета об исполнении бюджета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836712"/>
            <a:ext cx="763284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Calibri" pitchFamily="34" charset="0"/>
                <a:cs typeface="Calibri" pitchFamily="34" charset="0"/>
              </a:rPr>
              <a:t>Отчет об исполнении бюджета содержит данные об исполнении бюджета по доходам, расходам и источникам финансирования дефицита бюджета в соответствии с бюджетной классификацией Российской Федерации.</a:t>
            </a:r>
          </a:p>
          <a:p>
            <a:pPr algn="just"/>
            <a:endParaRPr lang="ru-RU" dirty="0">
              <a:latin typeface="Calibri" pitchFamily="34" charset="0"/>
              <a:cs typeface="Calibri" pitchFamily="34" charset="0"/>
            </a:endParaRPr>
          </a:p>
          <a:p>
            <a:pPr algn="just"/>
            <a:endParaRPr lang="ru-RU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ru-RU" dirty="0">
                <a:latin typeface="Calibri" pitchFamily="34" charset="0"/>
                <a:cs typeface="Calibri" pitchFamily="34" charset="0"/>
              </a:rPr>
              <a:t> Годовой отчет об исполнении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бюджета округа </a:t>
            </a:r>
            <a:r>
              <a:rPr lang="ru-RU" dirty="0">
                <a:latin typeface="Calibri" pitchFamily="34" charset="0"/>
                <a:cs typeface="Calibri" pitchFamily="34" charset="0"/>
              </a:rPr>
              <a:t>подлежит рассмотрению Советом депутатов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Лукояновского</a:t>
            </a:r>
            <a:r>
              <a:rPr lang="ru-RU" dirty="0">
                <a:latin typeface="Calibri" pitchFamily="34" charset="0"/>
                <a:cs typeface="Calibri" pitchFamily="34" charset="0"/>
              </a:rPr>
              <a:t>  муниципального округа Нижегородской области и утверждается решением Совета депутатов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Лукояновского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муниципального округа. </a:t>
            </a:r>
          </a:p>
          <a:p>
            <a:pPr algn="just"/>
            <a:endParaRPr lang="ru-RU" dirty="0">
              <a:latin typeface="Calibri" pitchFamily="34" charset="0"/>
              <a:cs typeface="Calibri" pitchFamily="34" charset="0"/>
            </a:endParaRPr>
          </a:p>
          <a:p>
            <a:pPr algn="just"/>
            <a:endParaRPr lang="ru-RU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ru-RU" dirty="0">
                <a:latin typeface="Calibri" pitchFamily="34" charset="0"/>
                <a:cs typeface="Calibri" pitchFamily="34" charset="0"/>
              </a:rPr>
              <a:t>Решением Совета депутатов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Лукояновского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муниципального округа об исполнении бюджета утверждается отчет об исполнении бюджета за отчетный финансовый год с указанием общего объема доходов, расходов и дефицита (профицита) бюджета.</a:t>
            </a:r>
          </a:p>
          <a:p>
            <a:pPr algn="just"/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</a:p>
          <a:p>
            <a:pPr algn="just"/>
            <a:endParaRPr lang="ru-RU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ru-RU" dirty="0">
                <a:latin typeface="Calibri" pitchFamily="34" charset="0"/>
                <a:cs typeface="Calibri" pitchFamily="34" charset="0"/>
              </a:rPr>
              <a:t>В отчете об исполнении бюджета указывается сколько и каких доходов поступило в бюджет за год и на какие цели эти денежные средства были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израсходованы.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00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85800" y="228600"/>
            <a:ext cx="7620000" cy="457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plastic"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Основные </a:t>
            </a:r>
            <a:r>
              <a:rPr lang="ru-RU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задачи 2025 года</a:t>
            </a:r>
            <a:endParaRPr lang="ru-RU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Скругленный прямоугольник 12"/>
          <p:cNvSpPr>
            <a:spLocks noChangeArrowheads="1"/>
          </p:cNvSpPr>
          <p:nvPr/>
        </p:nvSpPr>
        <p:spPr bwMode="auto">
          <a:xfrm>
            <a:off x="1581776" y="1014843"/>
            <a:ext cx="6749423" cy="4572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Обеспечение сбалансированности и устойчивости бюджетной системы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14"/>
          <p:cNvSpPr>
            <a:spLocks noChangeArrowheads="1"/>
          </p:cNvSpPr>
          <p:nvPr/>
        </p:nvSpPr>
        <p:spPr bwMode="auto">
          <a:xfrm>
            <a:off x="1581777" y="1916832"/>
            <a:ext cx="6927552" cy="6096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Сохранение и развитие налогового потенциала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39143" y="2846338"/>
            <a:ext cx="6858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Повышение эффективности и оптимизации бюджетных расходов, в том числе за счет концентрации финансовых ресурсов на приоритетных направлениях бюджетных расходов, в первую очередь на обеспечение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 национальным проектам, государственным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муниципальным программам</a:t>
            </a:r>
          </a:p>
        </p:txBody>
      </p:sp>
      <p:sp>
        <p:nvSpPr>
          <p:cNvPr id="6" name="Скругленный прямоугольник 22"/>
          <p:cNvSpPr>
            <a:spLocks noChangeArrowheads="1"/>
          </p:cNvSpPr>
          <p:nvPr/>
        </p:nvSpPr>
        <p:spPr bwMode="auto">
          <a:xfrm>
            <a:off x="1630675" y="4509120"/>
            <a:ext cx="6708991" cy="842392"/>
          </a:xfrm>
          <a:prstGeom prst="roundRect">
            <a:avLst>
              <a:gd name="adj" fmla="val 2171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Усиление роли финансового контроля в управлении бюджетным процессом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39143" y="5925234"/>
            <a:ext cx="6821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Повышение прозрачности и открытости бюджетного процесса</a:t>
            </a:r>
          </a:p>
        </p:txBody>
      </p:sp>
      <p:pic>
        <p:nvPicPr>
          <p:cNvPr id="9" name="Picture 32" descr="http://900igr.net/datai/fizkultura/Ves-rantsa/0014-008-Vyvod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5757" y="836712"/>
            <a:ext cx="114300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https://biz.liga.net/images/general/2014/06/20/thumbnail-nv-2014062008412278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5757" y="1916832"/>
            <a:ext cx="1066800" cy="83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9" descr="https://vademec.ru/upload/iblock/c8b/c8bebca73a8c3075f1fd41bce2eb506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4590" y="3013502"/>
            <a:ext cx="1143000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8" descr="https://2.bp.blogspot.com/-rkYO-bXC9XU/VOYKz_gFDCI/AAAAAAAAAAs/sZUU0tT3ZEY/w530-h354-p/contabilida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5757" y="4437112"/>
            <a:ext cx="1143000" cy="91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6" descr="http://www.molchanovo.ru/image/resize/800x600/upload/images/2018/tmp__/tmp__/tmp__/tmp__/tmp__/tmp__/tmp__/tmp__/tmp__/tmp__/tmp__/tmp__/tmp__/2018-06-28_10-39-14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7514" y="5791200"/>
            <a:ext cx="1143000" cy="91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3232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219200" y="152400"/>
            <a:ext cx="7128122" cy="5040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plastic"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Публичные слушания</a:t>
            </a:r>
          </a:p>
        </p:txBody>
      </p:sp>
      <p:pic>
        <p:nvPicPr>
          <p:cNvPr id="3" name="Picture 20" descr="https://urtmag.ru/upload/iblock/464/f9f652bb2ca21a0fc2c11e47e4868e91_original.1752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51520" y="1196751"/>
            <a:ext cx="3312368" cy="2485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707904" y="1143000"/>
            <a:ext cx="496855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latin typeface="Calibri" pitchFamily="34" charset="0"/>
                <a:cs typeface="Calibri" pitchFamily="34" charset="0"/>
              </a:rPr>
              <a:t>Публичные слушания – </a:t>
            </a:r>
            <a:r>
              <a:rPr lang="ru-RU" dirty="0">
                <a:latin typeface="Calibri" pitchFamily="34" charset="0"/>
                <a:cs typeface="Calibri" pitchFamily="34" charset="0"/>
              </a:rPr>
              <a:t>форма участия населения в осуществлении местного самоуправления. Публичные слушания организуются и проводятся с целью выявления мнения населения по проекту бюджета за очередной финансовый год .</a:t>
            </a:r>
          </a:p>
          <a:p>
            <a:pPr algn="just"/>
            <a:r>
              <a:rPr lang="ru-RU" i="1" dirty="0">
                <a:latin typeface="Calibri" pitchFamily="34" charset="0"/>
                <a:cs typeface="Calibri" pitchFamily="34" charset="0"/>
              </a:rPr>
              <a:t>     </a:t>
            </a:r>
            <a:r>
              <a:rPr lang="ru-RU" dirty="0">
                <a:latin typeface="Calibri" pitchFamily="34" charset="0"/>
                <a:cs typeface="Calibri" pitchFamily="34" charset="0"/>
              </a:rPr>
              <a:t>Каждый житель вправе высказать свое мнение, представить материалы для обоснования своего мнения, представить письменные предложения и замечания для включения их в протокол публичных слушаний.</a:t>
            </a:r>
          </a:p>
          <a:p>
            <a:pPr algn="just"/>
            <a:r>
              <a:rPr lang="ru-RU" dirty="0">
                <a:latin typeface="Calibri" pitchFamily="34" charset="0"/>
                <a:cs typeface="Calibri" pitchFamily="34" charset="0"/>
              </a:rPr>
              <a:t>     Результат публичных слушаний – заключение, в котором отражаются выраженные позиции жителей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Лукояновского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муниципального округа и рекомендации, сформулированные по результатам публичных слушаний. Заключение о результатах публичных слушаний подлежит опубликованию.</a:t>
            </a:r>
          </a:p>
        </p:txBody>
      </p:sp>
    </p:spTree>
    <p:extLst>
      <p:ext uri="{BB962C8B-B14F-4D97-AF65-F5344CB8AC3E}">
        <p14:creationId xmlns:p14="http://schemas.microsoft.com/office/powerpoint/2010/main" val="352874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иугольник 1"/>
          <p:cNvSpPr/>
          <p:nvPr/>
        </p:nvSpPr>
        <p:spPr>
          <a:xfrm>
            <a:off x="457200" y="152400"/>
            <a:ext cx="8305800" cy="533400"/>
          </a:xfrm>
          <a:prstGeom prst="homePlate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CEC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Показатели социально-экономического развития за </a:t>
            </a:r>
            <a:r>
              <a:rPr lang="ru-RU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2025 </a:t>
            </a:r>
            <a:r>
              <a:rPr lang="ru-RU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год</a:t>
            </a:r>
          </a:p>
        </p:txBody>
      </p:sp>
      <p:pic>
        <p:nvPicPr>
          <p:cNvPr id="3" name="Picture 6" descr="Maps ic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762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s://e.bsu.ru/pluginfile.php/428/course/overviewfiles/%D0%B4%D0%B5%D0%BC%D0%BE%D0%B3%D1%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132856"/>
            <a:ext cx="1295399" cy="121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Bar chart ic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501008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s://avatars.dzeninfra.ru/get-zen_doc/4470750/pub_607b4d3b1b83785a82f5dc17_607b5ec4298124331e6a9ef9/scale_12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5237832"/>
            <a:ext cx="1371600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кругленный прямоугольник 16"/>
          <p:cNvSpPr>
            <a:spLocks noChangeArrowheads="1"/>
          </p:cNvSpPr>
          <p:nvPr/>
        </p:nvSpPr>
        <p:spPr bwMode="auto">
          <a:xfrm>
            <a:off x="1752600" y="1066800"/>
            <a:ext cx="2286000" cy="6096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r>
              <a:rPr lang="ru-RU" sz="1800" dirty="0">
                <a:latin typeface="Calibri" pitchFamily="34" charset="0"/>
                <a:cs typeface="Calibri" pitchFamily="34" charset="0"/>
              </a:rPr>
              <a:t>1 900 кв.км.</a:t>
            </a:r>
          </a:p>
          <a:p>
            <a:r>
              <a:rPr lang="ru-RU" sz="1800" dirty="0">
                <a:latin typeface="Calibri" pitchFamily="34" charset="0"/>
                <a:cs typeface="Calibri" pitchFamily="34" charset="0"/>
              </a:rPr>
              <a:t>площадь 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округа</a:t>
            </a:r>
            <a:endParaRPr lang="ru-RU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Прямоугольник 17"/>
          <p:cNvSpPr>
            <a:spLocks noChangeArrowheads="1"/>
          </p:cNvSpPr>
          <p:nvPr/>
        </p:nvSpPr>
        <p:spPr bwMode="auto">
          <a:xfrm>
            <a:off x="1828800" y="2286000"/>
            <a:ext cx="1981200" cy="8382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r>
              <a:rPr lang="ru-RU" sz="1800" dirty="0" smtClean="0">
                <a:latin typeface="Calibri" pitchFamily="34" charset="0"/>
                <a:cs typeface="Calibri" pitchFamily="34" charset="0"/>
              </a:rPr>
              <a:t>  25 406  чел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ru-RU" sz="1800" dirty="0" smtClean="0">
                <a:latin typeface="Calibri" pitchFamily="34" charset="0"/>
                <a:cs typeface="Calibri" pitchFamily="34" charset="0"/>
              </a:rPr>
              <a:t>численность 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населения на 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01.01.2025 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г.</a:t>
            </a:r>
          </a:p>
        </p:txBody>
      </p:sp>
      <p:sp>
        <p:nvSpPr>
          <p:cNvPr id="9" name="Прямоугольник 18"/>
          <p:cNvSpPr>
            <a:spLocks noChangeArrowheads="1"/>
          </p:cNvSpPr>
          <p:nvPr/>
        </p:nvSpPr>
        <p:spPr bwMode="auto">
          <a:xfrm>
            <a:off x="1752600" y="3717032"/>
            <a:ext cx="2362200" cy="1080119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r>
              <a:rPr lang="ru-RU" sz="1800" dirty="0" smtClean="0">
                <a:latin typeface="Calibri" pitchFamily="34" charset="0"/>
                <a:cs typeface="Calibri" pitchFamily="34" charset="0"/>
              </a:rPr>
              <a:t>3 159,9 </a:t>
            </a:r>
            <a:r>
              <a:rPr lang="ru-RU" sz="1800" dirty="0" err="1" smtClean="0">
                <a:latin typeface="Calibri" pitchFamily="34" charset="0"/>
                <a:cs typeface="Calibri" pitchFamily="34" charset="0"/>
              </a:rPr>
              <a:t>млн.руб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. объем отгруженных товаров, работ, услуг</a:t>
            </a:r>
          </a:p>
        </p:txBody>
      </p:sp>
      <p:sp>
        <p:nvSpPr>
          <p:cNvPr id="10" name="Прямоугольник 19"/>
          <p:cNvSpPr>
            <a:spLocks noChangeArrowheads="1"/>
          </p:cNvSpPr>
          <p:nvPr/>
        </p:nvSpPr>
        <p:spPr bwMode="auto">
          <a:xfrm>
            <a:off x="1735667" y="5373216"/>
            <a:ext cx="2362200" cy="6858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2 922,6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  <a:cs typeface="Calibri" pitchFamily="34" charset="0"/>
              </a:rPr>
              <a:t>млн.руб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.  фонд оплаты труда</a:t>
            </a:r>
          </a:p>
        </p:txBody>
      </p:sp>
      <p:pic>
        <p:nvPicPr>
          <p:cNvPr id="11" name="Picture 2" descr="Credit Card ico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95800" y="838200"/>
            <a:ext cx="114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5796136" y="983653"/>
            <a:ext cx="32403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49 212,0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руб</a:t>
            </a:r>
            <a:r>
              <a:rPr lang="ru-RU" dirty="0">
                <a:latin typeface="Calibri" pitchFamily="34" charset="0"/>
                <a:cs typeface="Calibri" pitchFamily="34" charset="0"/>
              </a:rPr>
              <a:t>. </a:t>
            </a:r>
          </a:p>
          <a:p>
            <a:r>
              <a:rPr lang="ru-RU" dirty="0">
                <a:latin typeface="Calibri" pitchFamily="34" charset="0"/>
                <a:cs typeface="Calibri" pitchFamily="34" charset="0"/>
              </a:rPr>
              <a:t>среднемесячная заработная плата</a:t>
            </a:r>
          </a:p>
        </p:txBody>
      </p:sp>
      <p:pic>
        <p:nvPicPr>
          <p:cNvPr id="13" name="Picture 14" descr="http://cmpro.ru/images/news_images/558/finance_news_1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81500" y="2290233"/>
            <a:ext cx="1371600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21"/>
          <p:cNvSpPr>
            <a:spLocks noChangeArrowheads="1"/>
          </p:cNvSpPr>
          <p:nvPr/>
        </p:nvSpPr>
        <p:spPr bwMode="auto">
          <a:xfrm>
            <a:off x="5940152" y="2362200"/>
            <a:ext cx="2289448" cy="8382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r>
              <a:rPr lang="ru-RU" sz="1800" dirty="0" smtClean="0">
                <a:latin typeface="Calibri" pitchFamily="34" charset="0"/>
                <a:cs typeface="Calibri" pitchFamily="34" charset="0"/>
              </a:rPr>
              <a:t>573,8  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млн.руб.</a:t>
            </a:r>
          </a:p>
          <a:p>
            <a:r>
              <a:rPr lang="ru-RU" sz="1800" dirty="0">
                <a:latin typeface="Calibri" pitchFamily="34" charset="0"/>
                <a:cs typeface="Calibri" pitchFamily="34" charset="0"/>
              </a:rPr>
              <a:t>инвестиции в основной капитал</a:t>
            </a:r>
          </a:p>
        </p:txBody>
      </p:sp>
      <p:sp>
        <p:nvSpPr>
          <p:cNvPr id="15" name="Скругленный прямоугольник 108"/>
          <p:cNvSpPr>
            <a:spLocks noChangeArrowheads="1"/>
          </p:cNvSpPr>
          <p:nvPr/>
        </p:nvSpPr>
        <p:spPr bwMode="auto">
          <a:xfrm>
            <a:off x="4453549" y="3887440"/>
            <a:ext cx="4343400" cy="251460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2">
                <a:lumMod val="75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defRPr/>
            </a:pPr>
            <a:endParaRPr lang="ru-RU" dirty="0" smtClean="0"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r>
              <a:rPr lang="ru-RU" dirty="0" smtClean="0">
                <a:latin typeface="Calibri" pitchFamily="34" charset="0"/>
                <a:cs typeface="Calibri" pitchFamily="34" charset="0"/>
              </a:rPr>
              <a:t>Количество </a:t>
            </a:r>
            <a:r>
              <a:rPr lang="ru-RU" dirty="0">
                <a:latin typeface="Calibri" pitchFamily="34" charset="0"/>
                <a:cs typeface="Calibri" pitchFamily="34" charset="0"/>
              </a:rPr>
              <a:t>муниципальных учреждений – 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29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:</a:t>
            </a:r>
            <a:endParaRPr lang="ru-RU" dirty="0">
              <a:latin typeface="Calibri" pitchFamily="34" charset="0"/>
              <a:cs typeface="Calibri" pitchFamily="34" charset="0"/>
            </a:endParaRPr>
          </a:p>
          <a:p>
            <a:pPr algn="ctr">
              <a:buFontTx/>
              <a:buChar char="-"/>
              <a:defRPr/>
            </a:pPr>
            <a:r>
              <a:rPr lang="ru-RU" dirty="0">
                <a:latin typeface="Calibri" pitchFamily="34" charset="0"/>
                <a:cs typeface="Calibri" pitchFamily="34" charset="0"/>
              </a:rPr>
              <a:t>казенные учреждения – 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4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;</a:t>
            </a:r>
            <a:endParaRPr lang="ru-RU" dirty="0">
              <a:latin typeface="Calibri" pitchFamily="34" charset="0"/>
              <a:cs typeface="Calibri" pitchFamily="34" charset="0"/>
            </a:endParaRPr>
          </a:p>
          <a:p>
            <a:pPr algn="ctr">
              <a:buFontTx/>
              <a:buChar char="-"/>
              <a:defRPr/>
            </a:pPr>
            <a:r>
              <a:rPr lang="ru-RU" dirty="0">
                <a:latin typeface="Calibri" pitchFamily="34" charset="0"/>
                <a:cs typeface="Calibri" pitchFamily="34" charset="0"/>
              </a:rPr>
              <a:t>бюджетные учреждения – 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22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;</a:t>
            </a:r>
            <a:endParaRPr lang="ru-RU" dirty="0">
              <a:latin typeface="Calibri" pitchFamily="34" charset="0"/>
              <a:cs typeface="Calibri" pitchFamily="34" charset="0"/>
            </a:endParaRPr>
          </a:p>
          <a:p>
            <a:pPr algn="ctr">
              <a:buFontTx/>
              <a:buChar char="-"/>
              <a:defRPr/>
            </a:pPr>
            <a:r>
              <a:rPr lang="ru-RU" dirty="0">
                <a:latin typeface="Calibri" pitchFamily="34" charset="0"/>
                <a:cs typeface="Calibri" pitchFamily="34" charset="0"/>
              </a:rPr>
              <a:t>автономные учреждения –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3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.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88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7"/>
          <p:cNvSpPr>
            <a:spLocks noChangeArrowheads="1"/>
          </p:cNvSpPr>
          <p:nvPr/>
        </p:nvSpPr>
        <p:spPr bwMode="auto">
          <a:xfrm>
            <a:off x="381000" y="152400"/>
            <a:ext cx="8305800" cy="609600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  <a:alpha val="21960"/>
            </a:schemeClr>
          </a:solidFill>
          <a:ln w="9525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defRPr/>
            </a:pPr>
            <a:r>
              <a:rPr lang="ru-RU" b="1" dirty="0">
                <a:latin typeface="Calibri" pitchFamily="34" charset="0"/>
                <a:cs typeface="Calibri" pitchFamily="34" charset="0"/>
              </a:rPr>
              <a:t>Динамика показателей социально-экономического развития 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округа</a:t>
            </a:r>
            <a:endParaRPr lang="ru-RU" b="1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355165"/>
              </p:ext>
            </p:extLst>
          </p:nvPr>
        </p:nvGraphicFramePr>
        <p:xfrm>
          <a:off x="467544" y="980728"/>
          <a:ext cx="3886199" cy="2362201"/>
        </p:xfrm>
        <a:graphic>
          <a:graphicData uri="http://schemas.openxmlformats.org/drawingml/2006/table">
            <a:tbl>
              <a:tblPr/>
              <a:tblGrid>
                <a:gridCol w="1188137"/>
                <a:gridCol w="1188137"/>
                <a:gridCol w="1509925"/>
              </a:tblGrid>
              <a:tr h="796886">
                <a:tc gridSpan="3">
                  <a:txBody>
                    <a:bodyPr/>
                    <a:lstStyle/>
                    <a:p>
                      <a:pPr algn="ctr" rtl="0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Объем отгруженной продукции, работ, услуг, млн.рублей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36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536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прогноз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факт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36000"/>
                      </a:schemeClr>
                    </a:solidFill>
                  </a:tcPr>
                </a:tc>
              </a:tr>
              <a:tr h="369984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2023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2 194,3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1 795,3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36000"/>
                      </a:schemeClr>
                    </a:solidFill>
                  </a:tcPr>
                </a:tc>
              </a:tr>
              <a:tr h="369984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2024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1 614,5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2 376,2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36000"/>
                      </a:schemeClr>
                    </a:solidFill>
                  </a:tcPr>
                </a:tc>
              </a:tr>
              <a:tr h="369984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2025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1 997,6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3 159,9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36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60" descr="https://thinktanks.by/files/401/602/555_2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716016" y="980728"/>
            <a:ext cx="4042792" cy="2376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62" descr="http://dostyp.com.ua/storage/media/2018/05/330cca1d-b337-46b0-9d99-adc6539c8d48.jpg?w=1440&amp;amp;h=1080&amp;amp;mode=crop&amp;amp;scale=both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lasticWrap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67544" y="3733800"/>
            <a:ext cx="3888432" cy="2514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7983838"/>
              </p:ext>
            </p:extLst>
          </p:nvPr>
        </p:nvGraphicFramePr>
        <p:xfrm>
          <a:off x="4716016" y="3825446"/>
          <a:ext cx="4191000" cy="2438399"/>
        </p:xfrm>
        <a:graphic>
          <a:graphicData uri="http://schemas.openxmlformats.org/drawingml/2006/table">
            <a:tbl>
              <a:tblPr/>
              <a:tblGrid>
                <a:gridCol w="1284741"/>
                <a:gridCol w="1197428"/>
                <a:gridCol w="1708831"/>
              </a:tblGrid>
              <a:tr h="639987">
                <a:tc gridSpan="3">
                  <a:txBody>
                    <a:bodyPr/>
                    <a:lstStyle/>
                    <a:p>
                      <a:pPr algn="ctr" rtl="0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Инвестиции в основной капитал, млн.рублей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6115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прогноз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факт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4099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2023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471,6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504,2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4099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2024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543,2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583,0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4099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2025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619,3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573,8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307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5"/>
          <p:cNvSpPr>
            <a:spLocks noChangeArrowheads="1"/>
          </p:cNvSpPr>
          <p:nvPr/>
        </p:nvSpPr>
        <p:spPr bwMode="auto">
          <a:xfrm>
            <a:off x="457200" y="228600"/>
            <a:ext cx="8229600" cy="68580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9525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defRPr/>
            </a:pPr>
            <a:r>
              <a:rPr lang="ru-RU" b="1" dirty="0">
                <a:latin typeface="Calibri" pitchFamily="34" charset="0"/>
                <a:cs typeface="Calibri" pitchFamily="34" charset="0"/>
              </a:rPr>
              <a:t>Динамика показателей социально-экономического развития 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округа 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(продолжение)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965452"/>
              </p:ext>
            </p:extLst>
          </p:nvPr>
        </p:nvGraphicFramePr>
        <p:xfrm>
          <a:off x="539552" y="1124744"/>
          <a:ext cx="3962400" cy="2229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8587"/>
                <a:gridCol w="1507913"/>
                <a:gridCol w="1485900"/>
              </a:tblGrid>
              <a:tr h="620485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Среднемесячная заработная плата, руб.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7329"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прогноз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факт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7329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2023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31 526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33 895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7329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2024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36 537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39 881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7329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2025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44 148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49 212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4" name="Picture 60" descr="https://www.siam-legal.com/thailand-law/wp-content/uploads/2011/11/Depositphotos_2441192_M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800600" y="1124744"/>
            <a:ext cx="3886200" cy="2232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62" descr="https://mtdata.ru/u1/photo1A3A/20019096005-0/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789040"/>
            <a:ext cx="3962400" cy="2438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457382"/>
              </p:ext>
            </p:extLst>
          </p:nvPr>
        </p:nvGraphicFramePr>
        <p:xfrm>
          <a:off x="4860032" y="3861048"/>
          <a:ext cx="3962400" cy="2514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764"/>
                <a:gridCol w="1440872"/>
                <a:gridCol w="1260764"/>
              </a:tblGrid>
              <a:tr h="463585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Фонд оплаты труда,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млн.рублей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754"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прогноз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факт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2754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2023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1 963,8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2 077,6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2754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2024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2 240,0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2 428,4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2754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2025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2 734,2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2 922,6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984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5"/>
          <p:cNvSpPr>
            <a:spLocks noChangeArrowheads="1"/>
          </p:cNvSpPr>
          <p:nvPr/>
        </p:nvSpPr>
        <p:spPr bwMode="auto">
          <a:xfrm>
            <a:off x="381000" y="228600"/>
            <a:ext cx="8382000" cy="68580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9525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defRPr/>
            </a:pPr>
            <a:r>
              <a:rPr lang="ru-RU" b="1" dirty="0">
                <a:latin typeface="Calibri" pitchFamily="34" charset="0"/>
                <a:cs typeface="Calibri" pitchFamily="34" charset="0"/>
              </a:rPr>
              <a:t>Динамика показателей социально-экономического развития 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округа 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(продолжение)</a:t>
            </a:r>
          </a:p>
        </p:txBody>
      </p:sp>
      <p:pic>
        <p:nvPicPr>
          <p:cNvPr id="3" name="Picture 51" descr="http://business-text.com/upload/content/58580fec6a3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143000"/>
            <a:ext cx="3886200" cy="2362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489661"/>
              </p:ext>
            </p:extLst>
          </p:nvPr>
        </p:nvGraphicFramePr>
        <p:xfrm>
          <a:off x="4544616" y="1143000"/>
          <a:ext cx="4114800" cy="27950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2743200"/>
              </a:tblGrid>
              <a:tr h="713758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Объем розничной торговли организаций, не относящихся</a:t>
                      </a:r>
                      <a:r>
                        <a:rPr lang="ru-RU" sz="1800" b="1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к субъектам малого и среднего предпринимательства,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млн.руб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05192"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факт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352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2023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2 235,4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352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2024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2 596,6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352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2025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2 948,1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501795"/>
              </p:ext>
            </p:extLst>
          </p:nvPr>
        </p:nvGraphicFramePr>
        <p:xfrm>
          <a:off x="381000" y="3861046"/>
          <a:ext cx="3962400" cy="2586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4595"/>
                <a:gridCol w="2697805"/>
              </a:tblGrid>
              <a:tr h="779696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Численность работников, формирующих ФОТ, чел.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451728"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факт.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1728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2023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5 108,0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1728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2024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5 074,3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1728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2025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r>
                        <a:rPr lang="ru-RU" sz="1800" b="1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949,0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6" name="Picture 53" descr="http://arka.am/upload/iblock/d9a/d9a1c322791e16ea1ac9582f0649fa5f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572000" y="4077072"/>
            <a:ext cx="4114800" cy="23747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095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иугольник 1"/>
          <p:cNvSpPr/>
          <p:nvPr/>
        </p:nvSpPr>
        <p:spPr>
          <a:xfrm>
            <a:off x="609600" y="152400"/>
            <a:ext cx="8305800" cy="609600"/>
          </a:xfrm>
          <a:prstGeom prst="homePlate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Итоги развития малого и среднего предпринимательства в </a:t>
            </a:r>
            <a:r>
              <a:rPr lang="ru-RU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2025 </a:t>
            </a:r>
            <a:r>
              <a:rPr lang="ru-RU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году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1499068"/>
              </p:ext>
            </p:extLst>
          </p:nvPr>
        </p:nvGraphicFramePr>
        <p:xfrm>
          <a:off x="685800" y="980728"/>
          <a:ext cx="7846640" cy="5321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3445"/>
                <a:gridCol w="1681241"/>
                <a:gridCol w="1488470"/>
                <a:gridCol w="1503484"/>
              </a:tblGrid>
              <a:tr h="4328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Показатели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2023 год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2024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год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202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год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217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Количество субъектов малого бизнеса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1 323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1 713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1 804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8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в т.ч. ИП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366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380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391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85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Инвестиции</a:t>
                      </a:r>
                      <a:r>
                        <a:rPr lang="ru-RU" sz="1800" b="1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в основной капитал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241,1 </a:t>
                      </a:r>
                      <a:r>
                        <a:rPr lang="ru-RU" sz="1800" b="1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млн.рублей</a:t>
                      </a:r>
                      <a:endParaRPr lang="ru-RU" sz="1800" b="1" dirty="0" smtClean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98,0 </a:t>
                      </a:r>
                      <a:r>
                        <a:rPr lang="ru-RU" sz="1800" b="1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млн.рублей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162,9 </a:t>
                      </a:r>
                      <a:r>
                        <a:rPr lang="ru-RU" sz="1800" b="1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млн.рублей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42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Доля малого бизнеса в общем объеме инвестиций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47,8%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16,8%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28,4%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881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Отгружено товаров собственного производства, выполнено работ и услуг собственными силами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849,7</a:t>
                      </a:r>
                      <a:r>
                        <a:rPr lang="ru-RU" sz="1800" b="1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млн.рублей</a:t>
                      </a:r>
                      <a:endParaRPr lang="ru-RU" sz="1800" b="1" dirty="0" smtClean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947,9 </a:t>
                      </a:r>
                      <a:r>
                        <a:rPr lang="ru-RU" sz="1800" b="1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млн.рублей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2 229,2 </a:t>
                      </a:r>
                      <a:r>
                        <a:rPr lang="ru-RU" sz="1800" b="1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млн.рублей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055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Доля малого бизнеса в общем объеме отгруженных товаров, произведенных услуг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47,3%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39,9%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70,5%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654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 bwMode="auto">
          <a:xfrm>
            <a:off x="609600" y="228600"/>
            <a:ext cx="8077200" cy="685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defRPr/>
            </a:pPr>
            <a:r>
              <a:rPr lang="ru-RU" b="1" dirty="0">
                <a:latin typeface="Calibri" pitchFamily="34" charset="0"/>
                <a:cs typeface="Calibri" pitchFamily="34" charset="0"/>
              </a:rPr>
              <a:t>Основные характеристики 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бюджета </a:t>
            </a:r>
            <a:r>
              <a:rPr lang="ru-RU" b="1" dirty="0" err="1" smtClean="0">
                <a:latin typeface="Calibri" pitchFamily="34" charset="0"/>
                <a:cs typeface="Calibri" pitchFamily="34" charset="0"/>
              </a:rPr>
              <a:t>Лукояновского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 муниципального округа</a:t>
            </a:r>
          </a:p>
          <a:p>
            <a:pPr algn="ctr">
              <a:defRPr/>
            </a:pPr>
            <a:r>
              <a:rPr lang="ru-RU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за 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2025 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год, тыс. руб.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131840" y="1219200"/>
            <a:ext cx="1820631" cy="6648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План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148064" y="1212953"/>
            <a:ext cx="1728192" cy="6648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Факт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035800" y="1212953"/>
            <a:ext cx="1905000" cy="609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% исполнения</a:t>
            </a:r>
            <a:endParaRPr lang="ru-RU" sz="2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414292033"/>
              </p:ext>
            </p:extLst>
          </p:nvPr>
        </p:nvGraphicFramePr>
        <p:xfrm>
          <a:off x="179512" y="1916832"/>
          <a:ext cx="3054762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Блок-схема: магнитный диск 6"/>
          <p:cNvSpPr/>
          <p:nvPr/>
        </p:nvSpPr>
        <p:spPr>
          <a:xfrm>
            <a:off x="3269108" y="2246304"/>
            <a:ext cx="1820631" cy="647700"/>
          </a:xfrm>
          <a:prstGeom prst="flowChartMagneticDisk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1 425 021,8</a:t>
            </a:r>
            <a:endParaRPr lang="ru-RU" sz="2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Блок-схема: магнитный диск 7"/>
          <p:cNvSpPr/>
          <p:nvPr/>
        </p:nvSpPr>
        <p:spPr>
          <a:xfrm>
            <a:off x="3275856" y="3327483"/>
            <a:ext cx="1748623" cy="647700"/>
          </a:xfrm>
          <a:prstGeom prst="flowChartMagneticDisk">
            <a:avLst/>
          </a:prstGeom>
          <a:solidFill>
            <a:srgbClr val="FFCCC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1 489 535,7</a:t>
            </a:r>
            <a:endParaRPr lang="ru-RU" sz="2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Блок-схема: магнитный диск 8"/>
          <p:cNvSpPr/>
          <p:nvPr/>
        </p:nvSpPr>
        <p:spPr>
          <a:xfrm>
            <a:off x="3287010" y="4343400"/>
            <a:ext cx="1737469" cy="647700"/>
          </a:xfrm>
          <a:prstGeom prst="flowChartMagneticDisk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64 513,9</a:t>
            </a:r>
            <a:endParaRPr lang="ru-RU" sz="2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Блок-схема: магнитный диск 9"/>
          <p:cNvSpPr/>
          <p:nvPr/>
        </p:nvSpPr>
        <p:spPr>
          <a:xfrm>
            <a:off x="5292230" y="2224874"/>
            <a:ext cx="1743572" cy="647700"/>
          </a:xfrm>
          <a:prstGeom prst="flowChartMagneticDisk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1 417 635,5</a:t>
            </a:r>
            <a:endParaRPr lang="ru-RU" sz="2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Блок-схема: магнитный диск 10"/>
          <p:cNvSpPr/>
          <p:nvPr/>
        </p:nvSpPr>
        <p:spPr>
          <a:xfrm>
            <a:off x="5276245" y="3327483"/>
            <a:ext cx="1743572" cy="647700"/>
          </a:xfrm>
          <a:prstGeom prst="flowChartMagneticDisk">
            <a:avLst/>
          </a:prstGeom>
          <a:solidFill>
            <a:srgbClr val="FFCCC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1 422 637,0</a:t>
            </a:r>
            <a:endParaRPr lang="ru-RU" sz="2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Блок-схема: магнитный диск 11"/>
          <p:cNvSpPr/>
          <p:nvPr/>
        </p:nvSpPr>
        <p:spPr>
          <a:xfrm>
            <a:off x="5292230" y="4343400"/>
            <a:ext cx="1743570" cy="647700"/>
          </a:xfrm>
          <a:prstGeom prst="flowChartMagneticDisk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-5 001,5</a:t>
            </a:r>
            <a:endParaRPr lang="ru-RU" sz="2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Блок-схема: магнитный диск 12"/>
          <p:cNvSpPr/>
          <p:nvPr/>
        </p:nvSpPr>
        <p:spPr>
          <a:xfrm>
            <a:off x="7173308" y="2221261"/>
            <a:ext cx="1439863" cy="647700"/>
          </a:xfrm>
          <a:prstGeom prst="flowChartMagneticDisk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99,5</a:t>
            </a:r>
            <a:endParaRPr lang="ru-RU" sz="2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Блок-схема: магнитный диск 13"/>
          <p:cNvSpPr/>
          <p:nvPr/>
        </p:nvSpPr>
        <p:spPr>
          <a:xfrm>
            <a:off x="7221124" y="3314824"/>
            <a:ext cx="1439862" cy="618232"/>
          </a:xfrm>
          <a:prstGeom prst="flowChartMagneticDisk">
            <a:avLst/>
          </a:prstGeom>
          <a:solidFill>
            <a:srgbClr val="FFCCC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95,5</a:t>
            </a:r>
            <a:endParaRPr lang="ru-RU" sz="2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73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 bwMode="auto">
          <a:xfrm>
            <a:off x="762000" y="152400"/>
            <a:ext cx="7620000" cy="685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Из чего складываются доходы бюджета</a:t>
            </a:r>
          </a:p>
          <a:p>
            <a:pPr algn="ctr">
              <a:defRPr/>
            </a:pP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Прямоугольник 10"/>
          <p:cNvSpPr>
            <a:spLocks noChangeArrowheads="1"/>
          </p:cNvSpPr>
          <p:nvPr/>
        </p:nvSpPr>
        <p:spPr bwMode="auto">
          <a:xfrm>
            <a:off x="304800" y="914400"/>
            <a:ext cx="8305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Доходы бюджета </a:t>
            </a:r>
            <a:r>
              <a:rPr lang="ru-RU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– безвозмездные и безвозвратные поступления денежных средств в бюджет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057400" y="1622425"/>
            <a:ext cx="4968552" cy="58243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Доходы бюджета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1371600" y="2590800"/>
            <a:ext cx="522288" cy="53340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4267200" y="2580745"/>
            <a:ext cx="541338" cy="504825"/>
          </a:xfrm>
          <a:prstGeom prst="downArrow">
            <a:avLst/>
          </a:prstGeom>
          <a:solidFill>
            <a:srgbClr val="F8E3B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7031797" y="2605087"/>
            <a:ext cx="539750" cy="50482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CEC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7200" y="3200400"/>
            <a:ext cx="2520280" cy="3124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 extrusionH="76200" contourW="12700">
            <a:bevelT w="114300" prst="artDeco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Налоговые доходы</a:t>
            </a:r>
            <a:r>
              <a:rPr lang="ru-RU" sz="1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– поступления от уплаты налогов, установленных Налоговым кодексом РФ (налог на доходы физических лиц, земельный налог, налог на имущество физических </a:t>
            </a:r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лиц и </a:t>
            </a:r>
            <a:r>
              <a:rPr lang="ru-RU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др.)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76600" y="3200400"/>
            <a:ext cx="2664296" cy="3124200"/>
          </a:xfrm>
          <a:prstGeom prst="roundRect">
            <a:avLst/>
          </a:prstGeom>
          <a:solidFill>
            <a:srgbClr val="F8E3BE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Неналоговые доходы </a:t>
            </a:r>
            <a:r>
              <a:rPr lang="ru-RU" sz="16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–</a:t>
            </a:r>
            <a:r>
              <a:rPr lang="ru-RU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поступления от уплаты пошлин и сборов, установленных законодательством РФ (доходы от использования муниципальной собственности, доходы от платных услуг, штрафы, санкции, </a:t>
            </a:r>
          </a:p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и др.)</a:t>
            </a:r>
            <a:endParaRPr lang="ru-RU" sz="1600" i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24600" y="3200400"/>
            <a:ext cx="2376264" cy="3124200"/>
          </a:xfrm>
          <a:prstGeom prst="roundRect">
            <a:avLst/>
          </a:prstGeom>
          <a:solidFill>
            <a:srgbClr val="CCECFF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Безвозмездные поступления </a:t>
            </a:r>
            <a:r>
              <a:rPr lang="ru-RU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  поступления от других бюджетов бюджетной системы (межбюджетные трансферты), граждан и организаций (кроме налоговых и неналоговых доходов)</a:t>
            </a:r>
          </a:p>
        </p:txBody>
      </p:sp>
    </p:spTree>
    <p:extLst>
      <p:ext uri="{BB962C8B-B14F-4D97-AF65-F5344CB8AC3E}">
        <p14:creationId xmlns:p14="http://schemas.microsoft.com/office/powerpoint/2010/main" val="90279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33400" y="228600"/>
            <a:ext cx="8101258" cy="54093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plastic"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Содержание</a:t>
            </a:r>
            <a:endParaRPr lang="ru-RU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угольник 12"/>
          <p:cNvSpPr>
            <a:spLocks noChangeArrowheads="1"/>
          </p:cNvSpPr>
          <p:nvPr/>
        </p:nvSpPr>
        <p:spPr bwMode="auto">
          <a:xfrm>
            <a:off x="381000" y="838200"/>
            <a:ext cx="73152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 algn="just">
              <a:buFont typeface="Wingdings" pitchFamily="2" charset="2"/>
              <a:buChar char="Ø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Введение</a:t>
            </a:r>
          </a:p>
          <a:p>
            <a:pPr marL="171450" indent="-171450" algn="just">
              <a:buFont typeface="Wingdings" pitchFamily="2" charset="2"/>
              <a:buChar char="Ø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Основные понятия</a:t>
            </a:r>
          </a:p>
          <a:p>
            <a:pPr marL="171450" indent="-171450" algn="just">
              <a:buFont typeface="Wingdings" pitchFamily="2" charset="2"/>
              <a:buChar char="Ø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Стадии бюджетного процесса</a:t>
            </a:r>
          </a:p>
          <a:p>
            <a:pPr marL="171450" indent="-171450" algn="just">
              <a:buFont typeface="Wingdings" pitchFamily="2" charset="2"/>
              <a:buChar char="Ø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Что такое отчет об исполнении бюджета</a:t>
            </a:r>
          </a:p>
          <a:p>
            <a:pPr marL="171450" indent="-171450" algn="just">
              <a:buFont typeface="Wingdings" pitchFamily="2" charset="2"/>
              <a:buChar char="Ø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Рассмотрение и утверждение отчета об исполнении бюджета  </a:t>
            </a:r>
          </a:p>
          <a:p>
            <a:pPr marL="171450" indent="-171450" algn="just">
              <a:buFont typeface="Wingdings" pitchFamily="2" charset="2"/>
              <a:buChar char="Ø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задачи 2025 года                                                                                                                                                  </a:t>
            </a:r>
          </a:p>
          <a:p>
            <a:pPr marL="171450" indent="-171450" algn="just"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Публичные слушания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171450" indent="-171450" algn="just"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Показатели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социально-экономического развития за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marL="171450" indent="-171450" algn="just">
              <a:buFont typeface="Wingdings" pitchFamily="2" charset="2"/>
              <a:buChar char="Ø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Динамика показателей социально-экономического развития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округа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Итоги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развития малого и среднего предпринимательства в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году</a:t>
            </a:r>
          </a:p>
          <a:p>
            <a:pPr marL="171450" indent="-171450" algn="just">
              <a:buFont typeface="Wingdings" pitchFamily="2" charset="2"/>
              <a:buChar char="Ø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Основные характеристики бюджета за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marL="171450" indent="-171450" algn="just">
              <a:buFont typeface="Wingdings" pitchFamily="2" charset="2"/>
              <a:buChar char="Ø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Из чего складываются доходы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бюджета 2025 года</a:t>
            </a:r>
          </a:p>
          <a:p>
            <a:pPr marL="171450" indent="-171450" algn="just"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Доходы бюджета Лукояновского муниципального округа по итогам 2025 года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Исполнение бюджета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 расходам в расчете на 1 жителя</a:t>
            </a:r>
          </a:p>
          <a:p>
            <a:pPr marL="171450" indent="-171450" algn="just">
              <a:buFont typeface="Wingdings" pitchFamily="2" charset="2"/>
              <a:buChar char="Ø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Исполнение доходов бюджета за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marL="171450" indent="-171450" algn="just"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Сравнительный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анализ структуры доходов бюджета Лукояновского муниципального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округа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Динамика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поступлений доходов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бюджета на 1 жителя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>
              <a:buFont typeface="Wingdings" pitchFamily="2" charset="2"/>
              <a:buChar char="Ø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Распределение расходов по основным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функциям в 2025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году</a:t>
            </a:r>
          </a:p>
          <a:p>
            <a:pPr marL="171450" indent="-171450" algn="just">
              <a:buFont typeface="Wingdings" pitchFamily="2" charset="2"/>
              <a:buChar char="Ø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бюджета округа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 основным направлениям за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2025 год</a:t>
            </a:r>
          </a:p>
          <a:p>
            <a:pPr marL="171450" indent="-171450" algn="just"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Структура расходов бюджета Лукояновского муниципального округа</a:t>
            </a:r>
          </a:p>
          <a:p>
            <a:pPr marL="171450" indent="-171450" algn="just"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Расходы бюджета по разделам подразделам бюджетной классификации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расходов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бюджета округа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 видам расходов</a:t>
            </a:r>
          </a:p>
          <a:p>
            <a:pPr marL="171450" indent="-171450" algn="just">
              <a:buFont typeface="Wingdings" pitchFamily="2" charset="2"/>
              <a:buChar char="Ø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Источники финансирования раздела «Образование» в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году</a:t>
            </a:r>
          </a:p>
          <a:p>
            <a:pPr marL="171450" indent="-171450" algn="just">
              <a:buFont typeface="Wingdings" pitchFamily="2" charset="2"/>
              <a:buChar char="Ø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Как распределяются расходы бюджета</a:t>
            </a:r>
          </a:p>
          <a:p>
            <a:pPr marL="171450" indent="-171450" algn="just"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Лукояновского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муниципального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округа,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исполненные в рамках муниципальных программ и непрограммные расходы</a:t>
            </a:r>
          </a:p>
          <a:p>
            <a:pPr marL="171450" indent="-171450" algn="just">
              <a:buFont typeface="Wingdings" pitchFamily="2" charset="2"/>
              <a:buChar char="Ø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Исполнение программного бюджета за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marL="171450" indent="-171450" algn="just">
              <a:buFont typeface="Wingdings" pitchFamily="2" charset="2"/>
              <a:buChar char="Ø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Муниципальная программа «Развитие образования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Лукояновского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муниципального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округа Нижегородской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области»</a:t>
            </a:r>
          </a:p>
          <a:p>
            <a:pPr marL="171450" indent="-171450" algn="just">
              <a:buFont typeface="Wingdings" pitchFamily="2" charset="2"/>
              <a:buChar char="Ø"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>
              <a:buFont typeface="Wingdings" pitchFamily="2" charset="2"/>
              <a:buChar char="Ø"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>
              <a:buFont typeface="Wingdings" pitchFamily="2" charset="2"/>
              <a:buChar char="Ø"/>
            </a:pPr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028384" y="692696"/>
            <a:ext cx="936104" cy="598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6</a:t>
            </a:r>
          </a:p>
          <a:p>
            <a:pPr algn="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8</a:t>
            </a:r>
          </a:p>
          <a:p>
            <a:pPr algn="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9</a:t>
            </a:r>
          </a:p>
          <a:p>
            <a:pPr algn="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10</a:t>
            </a:r>
          </a:p>
          <a:p>
            <a:pPr algn="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11</a:t>
            </a:r>
          </a:p>
          <a:p>
            <a:pPr algn="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12</a:t>
            </a:r>
          </a:p>
          <a:p>
            <a:pPr algn="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13</a:t>
            </a:r>
          </a:p>
          <a:p>
            <a:pPr algn="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14</a:t>
            </a:r>
          </a:p>
          <a:p>
            <a:pPr algn="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17</a:t>
            </a:r>
          </a:p>
          <a:p>
            <a:pPr algn="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18</a:t>
            </a:r>
          </a:p>
          <a:p>
            <a:pPr algn="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19</a:t>
            </a:r>
          </a:p>
          <a:p>
            <a:pPr algn="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20</a:t>
            </a:r>
          </a:p>
          <a:p>
            <a:pPr algn="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21</a:t>
            </a:r>
          </a:p>
          <a:p>
            <a:pPr algn="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22</a:t>
            </a:r>
          </a:p>
          <a:p>
            <a:pPr algn="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23</a:t>
            </a:r>
          </a:p>
          <a:p>
            <a:pPr algn="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24</a:t>
            </a:r>
          </a:p>
          <a:p>
            <a:pPr algn="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25</a:t>
            </a:r>
          </a:p>
          <a:p>
            <a:pPr algn="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26</a:t>
            </a:r>
          </a:p>
          <a:p>
            <a:pPr algn="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27</a:t>
            </a:r>
          </a:p>
          <a:p>
            <a:pPr algn="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28</a:t>
            </a:r>
          </a:p>
          <a:p>
            <a:pPr algn="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29</a:t>
            </a:r>
          </a:p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31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32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33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34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35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36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86541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 bwMode="auto">
          <a:xfrm>
            <a:off x="762000" y="228600"/>
            <a:ext cx="7620000" cy="76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defRPr/>
            </a:pPr>
            <a:r>
              <a:rPr lang="ru-RU" b="1" dirty="0">
                <a:latin typeface="Calibri" pitchFamily="34" charset="0"/>
                <a:cs typeface="Calibri" pitchFamily="34" charset="0"/>
              </a:rPr>
              <a:t>Доходы 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бюджета </a:t>
            </a:r>
            <a:r>
              <a:rPr lang="ru-RU" b="1" dirty="0" err="1">
                <a:latin typeface="Calibri" pitchFamily="34" charset="0"/>
                <a:cs typeface="Calibri" pitchFamily="34" charset="0"/>
              </a:rPr>
              <a:t>Лукояновского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 муниципального 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округа </a:t>
            </a:r>
          </a:p>
          <a:p>
            <a:pPr algn="ctr">
              <a:defRPr/>
            </a:pPr>
            <a:r>
              <a:rPr lang="ru-RU" b="1" dirty="0" smtClean="0">
                <a:latin typeface="Calibri" pitchFamily="34" charset="0"/>
                <a:cs typeface="Calibri" pitchFamily="34" charset="0"/>
              </a:rPr>
              <a:t>по итогам  2025 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года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193005218"/>
              </p:ext>
            </p:extLst>
          </p:nvPr>
        </p:nvGraphicFramePr>
        <p:xfrm>
          <a:off x="990600" y="1676400"/>
          <a:ext cx="7315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кругленный прямоугольник 17"/>
          <p:cNvSpPr>
            <a:spLocks noChangeArrowheads="1"/>
          </p:cNvSpPr>
          <p:nvPr/>
        </p:nvSpPr>
        <p:spPr bwMode="auto">
          <a:xfrm>
            <a:off x="7236296" y="1209411"/>
            <a:ext cx="1295400" cy="3048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  <p:sp>
        <p:nvSpPr>
          <p:cNvPr id="7" name="Овал 11"/>
          <p:cNvSpPr>
            <a:spLocks noChangeArrowheads="1"/>
          </p:cNvSpPr>
          <p:nvPr/>
        </p:nvSpPr>
        <p:spPr bwMode="auto">
          <a:xfrm>
            <a:off x="304800" y="5638800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Овал 12"/>
          <p:cNvSpPr>
            <a:spLocks noChangeArrowheads="1"/>
          </p:cNvSpPr>
          <p:nvPr/>
        </p:nvSpPr>
        <p:spPr bwMode="auto">
          <a:xfrm>
            <a:off x="304800" y="6019800"/>
            <a:ext cx="152400" cy="1524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Овал 13"/>
          <p:cNvSpPr>
            <a:spLocks noChangeArrowheads="1"/>
          </p:cNvSpPr>
          <p:nvPr/>
        </p:nvSpPr>
        <p:spPr bwMode="auto">
          <a:xfrm>
            <a:off x="304800" y="6400800"/>
            <a:ext cx="152400" cy="152400"/>
          </a:xfrm>
          <a:prstGeom prst="ellipse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11561" y="5454134"/>
            <a:ext cx="799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план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18499" y="5835134"/>
            <a:ext cx="646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факт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18499" y="6234058"/>
            <a:ext cx="17177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% исполнения</a:t>
            </a:r>
          </a:p>
        </p:txBody>
      </p:sp>
    </p:spTree>
    <p:extLst>
      <p:ext uri="{BB962C8B-B14F-4D97-AF65-F5344CB8AC3E}">
        <p14:creationId xmlns:p14="http://schemas.microsoft.com/office/powerpoint/2010/main" val="98007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52400" y="152400"/>
            <a:ext cx="8763000" cy="76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plastic"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Исполнение </a:t>
            </a:r>
            <a:r>
              <a:rPr lang="ru-RU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бюджета округа </a:t>
            </a:r>
            <a:r>
              <a:rPr lang="ru-RU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по расходам в расчете на 1 жителя</a:t>
            </a:r>
          </a:p>
          <a:p>
            <a:pPr algn="ctr">
              <a:defRPr/>
            </a:pPr>
            <a:endParaRPr lang="ru-RU" alt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227121"/>
              </p:ext>
            </p:extLst>
          </p:nvPr>
        </p:nvGraphicFramePr>
        <p:xfrm>
          <a:off x="1331640" y="5157192"/>
          <a:ext cx="6781801" cy="990600"/>
        </p:xfrm>
        <a:graphic>
          <a:graphicData uri="http://schemas.openxmlformats.org/drawingml/2006/table">
            <a:tbl>
              <a:tblPr/>
              <a:tblGrid>
                <a:gridCol w="2333523"/>
                <a:gridCol w="2078293"/>
                <a:gridCol w="2369985"/>
              </a:tblGrid>
              <a:tr h="5403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план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факт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% исполнения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273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1 489 535,7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1 422 637,1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95,5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011971"/>
              </p:ext>
            </p:extLst>
          </p:nvPr>
        </p:nvGraphicFramePr>
        <p:xfrm>
          <a:off x="1187624" y="1052736"/>
          <a:ext cx="6840760" cy="3747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6178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 bwMode="auto">
          <a:xfrm>
            <a:off x="762000" y="228600"/>
            <a:ext cx="7620000" cy="533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defRPr/>
            </a:pPr>
            <a:r>
              <a:rPr lang="ru-RU" b="1" dirty="0">
                <a:latin typeface="Calibri" pitchFamily="34" charset="0"/>
                <a:cs typeface="Calibri" pitchFamily="34" charset="0"/>
              </a:rPr>
              <a:t>Исполнение доходов бюджета за 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2025 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год</a:t>
            </a:r>
          </a:p>
          <a:p>
            <a:pPr algn="ctr"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25943" y="671145"/>
            <a:ext cx="8714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(тыс. руб.)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431545"/>
              </p:ext>
            </p:extLst>
          </p:nvPr>
        </p:nvGraphicFramePr>
        <p:xfrm>
          <a:off x="71500" y="900075"/>
          <a:ext cx="9001000" cy="58061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97004"/>
                <a:gridCol w="1230753"/>
                <a:gridCol w="1168453"/>
                <a:gridCol w="1154169"/>
                <a:gridCol w="1180415"/>
                <a:gridCol w="970206"/>
              </a:tblGrid>
              <a:tr h="453942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 дохода 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5" marR="3685" marT="36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Первоначальный план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5" marR="3685" marT="36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5" marR="3685" marT="36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5" marR="3685" marT="36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3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</a:t>
                      </a:r>
                      <a:r>
                        <a:rPr lang="ru-RU" sz="13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к </a:t>
                      </a:r>
                      <a:r>
                        <a:rPr lang="ru-RU" sz="13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</a:t>
                      </a:r>
                      <a:r>
                        <a:rPr lang="ru-RU" sz="13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плану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5" marR="3685" marT="36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3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</a:t>
                      </a:r>
                      <a:r>
                        <a:rPr lang="ru-RU" sz="13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к </a:t>
                      </a:r>
                      <a:r>
                        <a:rPr lang="ru-RU" sz="13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</a:t>
                      </a:r>
                      <a:r>
                        <a:rPr lang="ru-RU" sz="13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плану 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5" marR="3685" marT="36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71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3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 неналоговые доходы, в </a:t>
                      </a:r>
                      <a:r>
                        <a:rPr lang="ru-RU" sz="13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т.ч</a:t>
                      </a:r>
                      <a:r>
                        <a:rPr lang="ru-RU" sz="13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5" marR="3685" marT="36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446 152,2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448 904,8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492 143,2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110,3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109,6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558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5" marR="3685" marT="36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343 165,0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343 165,0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380 191,0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110,8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110,8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43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товары (работы, услуги), реализуемые на территории РФ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5" marR="3685" marT="36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28 457,1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28 457,1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28 094,4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98,7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98,7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14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5" marR="3685" marT="36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17 906,1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17 906,1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16 794,4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93,8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93,8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14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5" marR="3685" marT="36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34 051,0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34 051,0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37 617,8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110,5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110,5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14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5" marR="3685" marT="36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9 000,0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9 000,0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7 684,9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85,4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85,4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21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 имущества, находящегося в муниципальной собственности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5" marR="3685" marT="36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8 568,3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8 568,3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11 193,9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130,6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130,6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98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Платежи при пользовании природными ресурсами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5" marR="3685" marT="36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250,3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250,3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127,9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51,1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14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3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оказания платных услуг 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5" marR="3685" marT="36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1 921,9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3 560,3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6 640,1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3,4 раза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1,9 раза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43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 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5" marR="3685" marT="36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2 300,0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2 300,0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1 211,1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52,7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52,7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79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5" marR="3685" marT="36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532,5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532,5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1 421,6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2,7 раза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2,7 раза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74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3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налоговые и неналоговые доходы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5" marR="3685" marT="36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1 114,2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1 166,1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558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3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поступления, в т. ч. 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5" marR="3685" marT="36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769 455,1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976 117,0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925 492,3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120,3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94,8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14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3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 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5" marR="3685" marT="36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324 299,8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325 264,1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292 834,1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14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3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 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5" marR="3685" marT="36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50 225,2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253 655,9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244 319,8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4,9 раза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14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3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 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5" marR="3685" marT="36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394 849,3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383 555,6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374 696,9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14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3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 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5" marR="3685" marT="36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80,8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12 399,8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12 399,8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15 раз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14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3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безвозмездные поступления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5" marR="3685" marT="36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1 753,4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1 753,5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43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3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Возврат остатков субсидий, субвенций и иных МБТ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5" marR="3685" marT="36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-511,8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-511,8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14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3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 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5" marR="3685" marT="36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1 215 607,3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1 425 021,8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1 417 635,5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116,6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99,5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5" marR="3685" marT="3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359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52400" y="152400"/>
            <a:ext cx="8763000" cy="685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plastic"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alt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altLang="ru-RU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Сравнительный анализ структуры доходов бюджета</a:t>
            </a:r>
          </a:p>
          <a:p>
            <a:pPr algn="ctr">
              <a:defRPr/>
            </a:pPr>
            <a:r>
              <a:rPr lang="ru-RU" altLang="ru-RU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altLang="ru-RU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Лукояновского</a:t>
            </a:r>
            <a:r>
              <a:rPr lang="ru-RU" altLang="ru-RU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муниципального </a:t>
            </a:r>
            <a:r>
              <a:rPr lang="ru-RU" altLang="ru-RU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округа</a:t>
            </a:r>
            <a:endParaRPr lang="ru-RU" altLang="ru-RU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ru-RU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3033186"/>
              </p:ext>
            </p:extLst>
          </p:nvPr>
        </p:nvGraphicFramePr>
        <p:xfrm>
          <a:off x="323528" y="1268760"/>
          <a:ext cx="457200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3613185"/>
              </p:ext>
            </p:extLst>
          </p:nvPr>
        </p:nvGraphicFramePr>
        <p:xfrm>
          <a:off x="4644008" y="1556792"/>
          <a:ext cx="3888432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0623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52400" y="152400"/>
            <a:ext cx="8763000" cy="685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plastic"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alt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Динамика поступлений доходов консолидированного </a:t>
            </a:r>
            <a:r>
              <a:rPr lang="ru-RU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бюджета на 1 жителя, руб</a:t>
            </a:r>
            <a:r>
              <a:rPr lang="ru-RU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algn="ctr">
              <a:defRPr/>
            </a:pPr>
            <a:endParaRPr lang="ru-RU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0143004"/>
              </p:ext>
            </p:extLst>
          </p:nvPr>
        </p:nvGraphicFramePr>
        <p:xfrm>
          <a:off x="1979712" y="908720"/>
          <a:ext cx="583264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6047230"/>
              </p:ext>
            </p:extLst>
          </p:nvPr>
        </p:nvGraphicFramePr>
        <p:xfrm>
          <a:off x="4515644" y="364502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906866"/>
              </p:ext>
            </p:extLst>
          </p:nvPr>
        </p:nvGraphicFramePr>
        <p:xfrm>
          <a:off x="184448" y="364502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6867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52400" y="152400"/>
            <a:ext cx="8763000" cy="6096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plastic"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alt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Распределение расходов по основным функциям в </a:t>
            </a:r>
            <a:r>
              <a:rPr lang="ru-RU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2025 </a:t>
            </a:r>
            <a:r>
              <a:rPr lang="ru-RU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году</a:t>
            </a:r>
          </a:p>
          <a:p>
            <a:pPr algn="ctr">
              <a:defRPr/>
            </a:pPr>
            <a:endParaRPr lang="ru-RU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Скругленный прямоугольник 11"/>
          <p:cNvSpPr>
            <a:spLocks noChangeArrowheads="1"/>
          </p:cNvSpPr>
          <p:nvPr/>
        </p:nvSpPr>
        <p:spPr bwMode="auto">
          <a:xfrm>
            <a:off x="228600" y="914400"/>
            <a:ext cx="8686800" cy="6858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just"/>
            <a:r>
              <a:rPr lang="ru-RU" sz="1800" dirty="0">
                <a:latin typeface="Calibri" pitchFamily="34" charset="0"/>
                <a:cs typeface="Calibri" pitchFamily="34" charset="0"/>
              </a:rPr>
              <a:t>Расходы бюджета – </a:t>
            </a:r>
            <a:r>
              <a:rPr lang="ru-RU" sz="1800" b="0" dirty="0">
                <a:latin typeface="Calibri" pitchFamily="34" charset="0"/>
                <a:cs typeface="Calibri" pitchFamily="34" charset="0"/>
              </a:rPr>
              <a:t>выплачиваемые из бюджета денежные средства для выполнения функций государства</a:t>
            </a: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609600" y="1905000"/>
            <a:ext cx="3429000" cy="533400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1600" dirty="0" smtClean="0">
                <a:latin typeface="Calibri" pitchFamily="34" charset="0"/>
                <a:cs typeface="Calibri" pitchFamily="34" charset="0"/>
              </a:rPr>
              <a:t>ОБЩЕГОСУДАРСТВЕННЫЕ ВОПРОСЫ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609600" y="2743200"/>
            <a:ext cx="3429000" cy="381000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НАЦИОНАЛЬНАЯ ОБОРОНА</a:t>
            </a: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609600" y="3429000"/>
            <a:ext cx="3429000" cy="762000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1600" dirty="0" smtClean="0">
                <a:latin typeface="Calibri" pitchFamily="34" charset="0"/>
                <a:cs typeface="Calibri" pitchFamily="34" charset="0"/>
              </a:rPr>
              <a:t>НАЦИОНАЛЬНАЯ БЕЗОПАСНОСТЬ И ПРАВООХРАНИТЕЛЬНАЯ ДЕЯТЕЛЬНОСТЬ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609600" y="4495800"/>
            <a:ext cx="3352800" cy="381000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НАЦИОНАЛЬНАЯ ЭКОНОМИКА</a:t>
            </a: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609600" y="5181600"/>
            <a:ext cx="3352800" cy="609600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ЖИЛИЩНО-КОММУНАЛЬНОЕ</a:t>
            </a:r>
            <a:r>
              <a:rPr kumimoji="0" lang="ru-RU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ХОЗЯЙСТВО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5257800" y="1905000"/>
            <a:ext cx="3352800" cy="381000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ОБРАЗОВАНИЕ</a:t>
            </a: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5257800" y="2628900"/>
            <a:ext cx="3352800" cy="381000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КУЛЬТУРА И КИНЕМАТОГРАФИЯ</a:t>
            </a: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5257800" y="3352800"/>
            <a:ext cx="3429000" cy="381000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СОЦИАЛЬНАЯ ПОЛИТИКА</a:t>
            </a: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5257800" y="4038600"/>
            <a:ext cx="3429000" cy="381000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ФИЗИЧЕСКАЯ КУЛЬТУРА И СПОРТ</a:t>
            </a:r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5257800" y="4648200"/>
            <a:ext cx="3429000" cy="609600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СРЕДСТВА</a:t>
            </a:r>
            <a:r>
              <a:rPr kumimoji="0" lang="ru-RU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МАССОВОЙ ИНФОРМАЦИИ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5246960" y="5486400"/>
            <a:ext cx="3352800" cy="966936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Calibri" pitchFamily="34" charset="0"/>
                <a:cs typeface="Calibri" pitchFamily="34" charset="0"/>
              </a:rPr>
              <a:t>ОБСЛУЖИВАНИЕ ГОСУДАРСТВЕННОГО (МУНИЦИПАЛЬНОГО) ДОЛГА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Нашивка 15"/>
          <p:cNvSpPr/>
          <p:nvPr/>
        </p:nvSpPr>
        <p:spPr bwMode="auto">
          <a:xfrm>
            <a:off x="228600" y="2057400"/>
            <a:ext cx="304800" cy="228600"/>
          </a:xfrm>
          <a:prstGeom prst="chevron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  <p:sp>
        <p:nvSpPr>
          <p:cNvPr id="17" name="Нашивка 16"/>
          <p:cNvSpPr/>
          <p:nvPr/>
        </p:nvSpPr>
        <p:spPr bwMode="auto">
          <a:xfrm>
            <a:off x="228600" y="2819400"/>
            <a:ext cx="304800" cy="228600"/>
          </a:xfrm>
          <a:prstGeom prst="chevron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  <p:sp>
        <p:nvSpPr>
          <p:cNvPr id="18" name="Нашивка 17"/>
          <p:cNvSpPr/>
          <p:nvPr/>
        </p:nvSpPr>
        <p:spPr bwMode="auto">
          <a:xfrm>
            <a:off x="228600" y="3695700"/>
            <a:ext cx="304800" cy="228600"/>
          </a:xfrm>
          <a:prstGeom prst="chevron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  <p:sp>
        <p:nvSpPr>
          <p:cNvPr id="20" name="Нашивка 19"/>
          <p:cNvSpPr/>
          <p:nvPr/>
        </p:nvSpPr>
        <p:spPr bwMode="auto">
          <a:xfrm>
            <a:off x="228600" y="4572000"/>
            <a:ext cx="304800" cy="228600"/>
          </a:xfrm>
          <a:prstGeom prst="chevron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  <p:sp>
        <p:nvSpPr>
          <p:cNvPr id="21" name="Нашивка 20"/>
          <p:cNvSpPr/>
          <p:nvPr/>
        </p:nvSpPr>
        <p:spPr bwMode="auto">
          <a:xfrm>
            <a:off x="238944" y="5372100"/>
            <a:ext cx="304800" cy="228600"/>
          </a:xfrm>
          <a:prstGeom prst="chevron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  <p:sp>
        <p:nvSpPr>
          <p:cNvPr id="23" name="Нашивка 22"/>
          <p:cNvSpPr/>
          <p:nvPr/>
        </p:nvSpPr>
        <p:spPr bwMode="auto">
          <a:xfrm>
            <a:off x="4788024" y="1981200"/>
            <a:ext cx="304800" cy="228600"/>
          </a:xfrm>
          <a:prstGeom prst="chevron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  <p:sp>
        <p:nvSpPr>
          <p:cNvPr id="24" name="Нашивка 23"/>
          <p:cNvSpPr/>
          <p:nvPr/>
        </p:nvSpPr>
        <p:spPr bwMode="auto">
          <a:xfrm>
            <a:off x="4788024" y="2687515"/>
            <a:ext cx="304800" cy="228600"/>
          </a:xfrm>
          <a:prstGeom prst="chevron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  <p:sp>
        <p:nvSpPr>
          <p:cNvPr id="25" name="Нашивка 24"/>
          <p:cNvSpPr/>
          <p:nvPr/>
        </p:nvSpPr>
        <p:spPr bwMode="auto">
          <a:xfrm>
            <a:off x="4788024" y="3429000"/>
            <a:ext cx="304800" cy="228600"/>
          </a:xfrm>
          <a:prstGeom prst="chevron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  <p:sp>
        <p:nvSpPr>
          <p:cNvPr id="26" name="Нашивка 25"/>
          <p:cNvSpPr/>
          <p:nvPr/>
        </p:nvSpPr>
        <p:spPr bwMode="auto">
          <a:xfrm>
            <a:off x="4788024" y="4174067"/>
            <a:ext cx="304800" cy="228600"/>
          </a:xfrm>
          <a:prstGeom prst="chevron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  <p:sp>
        <p:nvSpPr>
          <p:cNvPr id="27" name="Нашивка 26"/>
          <p:cNvSpPr/>
          <p:nvPr/>
        </p:nvSpPr>
        <p:spPr bwMode="auto">
          <a:xfrm>
            <a:off x="4788024" y="4859867"/>
            <a:ext cx="304800" cy="228600"/>
          </a:xfrm>
          <a:prstGeom prst="chevron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  <p:sp>
        <p:nvSpPr>
          <p:cNvPr id="28" name="Нашивка 27"/>
          <p:cNvSpPr/>
          <p:nvPr/>
        </p:nvSpPr>
        <p:spPr bwMode="auto">
          <a:xfrm>
            <a:off x="4796491" y="5905500"/>
            <a:ext cx="304800" cy="228600"/>
          </a:xfrm>
          <a:prstGeom prst="chevron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34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52400" y="152400"/>
            <a:ext cx="8763000" cy="533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plastic"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Структура расходов бюджета </a:t>
            </a:r>
            <a:r>
              <a:rPr lang="ru-RU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Лукояновского</a:t>
            </a:r>
            <a:r>
              <a:rPr lang="ru-RU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муниципального </a:t>
            </a:r>
            <a:r>
              <a:rPr lang="ru-RU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округа</a:t>
            </a:r>
            <a:endParaRPr lang="ru-RU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alt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7110339"/>
              </p:ext>
            </p:extLst>
          </p:nvPr>
        </p:nvGraphicFramePr>
        <p:xfrm>
          <a:off x="251520" y="764704"/>
          <a:ext cx="8712968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0220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228600"/>
            <a:ext cx="76962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Расходы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по разделам и подразделам</a:t>
            </a:r>
          </a:p>
          <a:p>
            <a:pPr algn="ctr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бюджетной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классификации за 2025 год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772400" y="609600"/>
            <a:ext cx="10239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(тыс. руб.)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583003"/>
              </p:ext>
            </p:extLst>
          </p:nvPr>
        </p:nvGraphicFramePr>
        <p:xfrm>
          <a:off x="35497" y="1052736"/>
          <a:ext cx="9108502" cy="57438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1487"/>
                <a:gridCol w="2458006"/>
                <a:gridCol w="1288472"/>
                <a:gridCol w="1233957"/>
                <a:gridCol w="1174493"/>
                <a:gridCol w="1050600"/>
                <a:gridCol w="951487"/>
              </a:tblGrid>
              <a:tr h="17867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6" marR="3646" marT="364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6" marR="3646" marT="364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Первоначальный план на 2025 г.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6" marR="3646" marT="364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 на 2025 г.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6" marR="3646" marT="364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  <a:endParaRPr lang="ru-RU" sz="1100" b="1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ctr"/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г.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6" marR="3646" marT="364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1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</a:t>
                      </a:r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к </a:t>
                      </a:r>
                      <a:r>
                        <a:rPr lang="ru-RU" sz="11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перв.плану</a:t>
                      </a:r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6" marR="3646" marT="364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1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испол.к</a:t>
                      </a:r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уточн.</a:t>
                      </a:r>
                      <a:r>
                        <a:rPr lang="ru-RU" sz="1100" b="1" u="none" strike="noStrike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плану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6" marR="3646" marT="364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0221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6" marR="3646" marT="3646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6" marR="3646" marT="364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1 213 507,3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6" marR="3646" marT="364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1 489 535,7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6" marR="3646" marT="364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1 422 637,0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6" marR="3646" marT="364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117,2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6" marR="3646" marT="364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6" marR="3646" marT="364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5315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6" marR="3646" marT="364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 вопросы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6" marR="3646" marT="364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165 829,7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6" marR="3646" marT="364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170 025,9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6" marR="3646" marT="364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162 618,5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6" marR="3646" marT="364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6" marR="3646" marT="364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6" marR="3646" marT="364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8652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6" marR="3646" marT="364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6" marR="3646" marT="364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2 849,8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6" marR="3646" marT="364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4 000,3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6" marR="3646" marT="364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3 962,0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6" marR="3646" marT="364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139,0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6" marR="3646" marT="364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6" marR="3646" marT="364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1569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6" marR="3646" marT="364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6" marR="3646" marT="364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3 087,6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6" marR="3646" marT="364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3 355,0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6" marR="3646" marT="364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3 355,0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6" marR="3646" marT="364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108,7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6" marR="3646" marT="364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6" marR="3646" marT="364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9955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0104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6" marR="3646" marT="364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6" marR="3646" marT="364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80 272,0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6" marR="3646" marT="364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80 822,3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6" marR="3646" marT="364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80 264,4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6" marR="3646" marT="364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6" marR="3646" marT="364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6" marR="3646" marT="364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022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0105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6" marR="3646" marT="364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Судебная система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6" marR="3646" marT="364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6" marR="3646" marT="364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6" marR="3646" marT="364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6" marR="3646" marT="364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6" marR="3646" marT="364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6" marR="3646" marT="364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0839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0106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6" marR="3646" marT="364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 надзора)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6" marR="3646" marT="364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22 159,2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6" marR="3646" marT="364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22 848,8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6" marR="3646" marT="364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22 823,1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6" marR="3646" marT="364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6" marR="3646" marT="364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6" marR="3646" marT="364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022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0111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6" marR="3646" marT="364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Резервные фонды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6" marR="3646" marT="364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1 500,0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6" marR="3646" marT="364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548,9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6" marR="3646" marT="364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6" marR="3646" marT="364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6" marR="3646" marT="364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6" marR="3646" marT="364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33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0113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6" marR="3646" marT="364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общегосударственные вопросы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6" marR="3646" marT="364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55 950,9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6" marR="3646" marT="364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58 440,4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6" marR="3646" marT="364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52 203,8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6" marR="3646" marT="364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6" marR="3646" marT="364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89,3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6" marR="3646" marT="364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2033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6" marR="3646" marT="364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6" marR="3646" marT="364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1 205,4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6" marR="3646" marT="364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2 132,1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6" marR="3646" marT="364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2 043,0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6" marR="3646" marT="364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6" marR="3646" marT="364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6" marR="3646" marT="364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1149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0203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6" marR="3646" marT="364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Мобилизационная и вневойсковая подготовка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6" marR="3646" marT="364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1 205,4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6" marR="3646" marT="364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2 132,1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6" marR="3646" marT="364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2 043,0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6" marR="3646" marT="364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6" marR="3646" marT="364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6" marR="3646" marT="364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961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6" marR="3646" marT="364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6" marR="3646" marT="364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51 175,0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6" marR="3646" marT="364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53 584,4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6" marR="3646" marT="364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51 557,8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6" marR="3646" marT="364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6" marR="3646" marT="364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6" marR="3646" marT="364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3757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0310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6" marR="3646" marT="364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пожарной безопасности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6" marR="3646" marT="364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51 175,0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6" marR="3646" marT="364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53 584,4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6" marR="3646" marT="364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51 557,8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6" marR="3646" marT="364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6" marR="3646" marT="364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6" marR="3646" marT="364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578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1166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Расходы по разделам и подразделам</a:t>
            </a:r>
          </a:p>
          <a:p>
            <a:pPr algn="ctr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бюджетной классификации за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2025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год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7061654"/>
              </p:ext>
            </p:extLst>
          </p:nvPr>
        </p:nvGraphicFramePr>
        <p:xfrm>
          <a:off x="35495" y="836707"/>
          <a:ext cx="9108504" cy="56886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2687"/>
                <a:gridCol w="2517797"/>
                <a:gridCol w="1258899"/>
                <a:gridCol w="1258899"/>
                <a:gridCol w="1184846"/>
                <a:gridCol w="973890"/>
                <a:gridCol w="951486"/>
              </a:tblGrid>
              <a:tr h="4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6" marR="3646" marT="364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6" marR="3646" marT="364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Первоначальный план на 2025 г.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6" marR="3646" marT="364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 на 2025 г.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6" marR="3646" marT="364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</a:p>
                    <a:p>
                      <a:pPr algn="ctr" rtl="0" fontAlgn="ctr"/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2025 г.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6" marR="3646" marT="364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1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</a:t>
                      </a:r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endParaRPr lang="ru-RU" sz="1100" b="1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ctr"/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 </a:t>
                      </a:r>
                      <a:r>
                        <a:rPr lang="ru-RU" sz="11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перв.плану</a:t>
                      </a:r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6" marR="3646" marT="364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1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</a:t>
                      </a:r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ctr" rtl="0" fontAlgn="ctr"/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 </a:t>
                      </a:r>
                      <a:r>
                        <a:rPr lang="ru-RU" sz="1100" b="1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уточн.плану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6" marR="3646" marT="364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0098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102 004,4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95 918,7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88 002,0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62186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0405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Сельское хозяйство и рыболовство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52 519,2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23 285,7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23 284,0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44,3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2049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0408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Транспорт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10 983,1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8 182,1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8 182,0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74,5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6218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0409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Дорожное хозяйство (дорожные фонды)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28 457,1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59 484,4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51 588,4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1,8 раза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86,7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2049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0410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Связь и информатика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5 520,0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2 503,4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2 503,4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45,4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3328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0412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национальной экономики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4 525,0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2 463,1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2 444,2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6218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 - коммунальное хозяйство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133 054,0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349 998,6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327 909,3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2,5</a:t>
                      </a:r>
                      <a:r>
                        <a:rPr lang="ru-RU" sz="1100" b="1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раза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2049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0501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Жилищное хозяйство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5 461,2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18 998,6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18 984,7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3,5 раза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2049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0502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Коммунальное хозяйство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30 555,3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45 149,8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36 693,0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120,1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81,3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2049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0503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Благоустройство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63 988,1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101 504,6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91 887,6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1,4 раза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90,5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3328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0505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 вопросы в области жилищно-коммунального хозяйства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33 049,4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184 345,6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180 344,0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5,5 раза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2049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573 995,2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625 322,3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604 512,1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2049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147 501,2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148 370,5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143 185,3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96,5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2049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353 596,3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392 069,6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378 613,8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107,1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96,6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6218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Дополнительное образование детей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30 178,3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37 175,1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36 050,3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119,5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3328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Молодежная политика и оздоровление детей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59,0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6218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0709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образования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42 619,4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47 607,1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46 603,7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6218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 и кинематография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143 585,6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150 938,8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146 141,7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2049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0801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101 958,2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106 652,8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104 104,4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5" marR="6075" marT="607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817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95736" y="1886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Расходы по разделам и подразделам</a:t>
            </a:r>
          </a:p>
          <a:p>
            <a:pPr algn="ctr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бюджетной классификации за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2025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год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81171"/>
              </p:ext>
            </p:extLst>
          </p:nvPr>
        </p:nvGraphicFramePr>
        <p:xfrm>
          <a:off x="35497" y="908719"/>
          <a:ext cx="9073007" cy="43676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47779"/>
                <a:gridCol w="2448427"/>
                <a:gridCol w="1283451"/>
                <a:gridCol w="1229150"/>
                <a:gridCol w="1169914"/>
                <a:gridCol w="1046507"/>
                <a:gridCol w="947779"/>
              </a:tblGrid>
              <a:tr h="61647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6" marR="3646" marT="364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6" marR="3646" marT="364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Первоначальный план на 2025 г.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6" marR="3646" marT="364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 на 2025 г.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6" marR="3646" marT="364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</a:p>
                    <a:p>
                      <a:pPr algn="ctr" rtl="0" fontAlgn="ctr"/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2025 г.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6" marR="3646" marT="364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1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</a:t>
                      </a:r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к </a:t>
                      </a:r>
                      <a:r>
                        <a:rPr lang="ru-RU" sz="11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перв.плану</a:t>
                      </a:r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6" marR="3646" marT="364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100" b="1" u="none" strike="noStrike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испол.к</a:t>
                      </a:r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уточн.плану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6" marR="3646" marT="364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6364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0804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культуры, кинематографии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41 627,4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44 286,0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42 037,3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55015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29 797,5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27 542,8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26 478,5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5501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Пенсионное обеспечение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9 300,0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10 427,0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10 427,0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112,1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5406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 населения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6,4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785,0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265,0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41 раз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5501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1004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семьи и детства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20 491,1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16 330,8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15 786,5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1961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9 142,7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10 354,3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9 842,1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5501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Массовый спорт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9 142,7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10 354,3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9 842,1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449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3 714,3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3 714,3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3 528,5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338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Периодическая печать и издательства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3 714,3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3 714,3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3 528,5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0630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(муниципального долга)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7961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(муниципального долга)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718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33400" y="304800"/>
            <a:ext cx="8101258" cy="54093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plastic"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Содержание</a:t>
            </a:r>
            <a:endParaRPr lang="ru-RU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Прямоугольник 13"/>
          <p:cNvSpPr>
            <a:spLocks noChangeArrowheads="1"/>
          </p:cNvSpPr>
          <p:nvPr/>
        </p:nvSpPr>
        <p:spPr bwMode="auto">
          <a:xfrm>
            <a:off x="457200" y="1066800"/>
            <a:ext cx="76962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 algn="just">
              <a:buFont typeface="Wingdings" pitchFamily="2" charset="2"/>
              <a:buChar char="Ø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Муниципальная программа «Развитие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культуры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Лукояновского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муниципального округа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Нижегородской области»</a:t>
            </a:r>
          </a:p>
          <a:p>
            <a:pPr marL="171450" indent="-171450" algn="just">
              <a:buFont typeface="Wingdings" pitchFamily="2" charset="2"/>
              <a:buChar char="Ø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Муниципальная программа «Развитие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сельского хозяйства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Лукояновского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округа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Нижегородской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области»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>
              <a:buFont typeface="Wingdings" pitchFamily="2" charset="2"/>
              <a:buChar char="Ø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Муниципальная программа «Управление муниципальными финансами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Лукояновского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округа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Нижегородской области»</a:t>
            </a:r>
          </a:p>
          <a:p>
            <a:pPr marL="171450" indent="-171450" algn="just">
              <a:buFont typeface="Wingdings" pitchFamily="2" charset="2"/>
              <a:buChar char="Ø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Муниципальная программа «Управление муниципальным имуществом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Лукояновского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муниципального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округа Нижегородской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области»</a:t>
            </a:r>
          </a:p>
          <a:p>
            <a:pPr marL="171450" indent="-171450" algn="just">
              <a:buFont typeface="Wingdings" pitchFamily="2" charset="2"/>
              <a:buChar char="Ø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«Развитие предпринимательства и торговли в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Лукояновском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муниципальном округе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Нижегородской области»</a:t>
            </a:r>
          </a:p>
          <a:p>
            <a:pPr marL="171450" indent="-171450" algn="just">
              <a:buFont typeface="Wingdings" pitchFamily="2" charset="2"/>
              <a:buChar char="Ø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«Комфортная и безопасная среда для жизни в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Лукояновском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муниципальном округе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Нижегородской области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171450" indent="-171450" algn="just"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физической культуры и спорта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Лукояновского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муниципального округа Нижегородской области»</a:t>
            </a:r>
          </a:p>
          <a:p>
            <a:pPr marL="171450" indent="-171450" algn="just"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«Информационное общество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Лукояновского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муниципального округа Нижегородской области»</a:t>
            </a:r>
          </a:p>
          <a:p>
            <a:pPr marL="171450" indent="-171450" algn="just"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«Территориальное развитие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Лукояновского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муниципального округа Нижегородской области»</a:t>
            </a:r>
          </a:p>
          <a:p>
            <a:pPr marL="171450" indent="-171450" algn="just"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«Обеспечение безопасности жизнедеятельности населения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Лукояновского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муниципального округа Нижегородской области»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Проект инициативного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бюджетирования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«Вам решать!»</a:t>
            </a:r>
          </a:p>
          <a:p>
            <a:pPr marL="171450" indent="-171450" algn="just"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Национальные проекты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>
              <a:buFont typeface="Wingdings" pitchFamily="2" charset="2"/>
              <a:buChar char="Ø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Муниципальный долг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Лукояновского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муниципального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округа</a:t>
            </a:r>
          </a:p>
          <a:p>
            <a:pPr marL="171450" indent="-171450" algn="just"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Соблюдение требований бюджетного законодательства</a:t>
            </a:r>
          </a:p>
          <a:p>
            <a:pPr marL="171450" indent="-171450" algn="just"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Результаты контрольных мероприятий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>
              <a:buFont typeface="Wingdings" pitchFamily="2" charset="2"/>
              <a:buChar char="Ø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 финансовом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управлении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153400" y="990600"/>
            <a:ext cx="83820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38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40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41</a:t>
            </a:r>
          </a:p>
          <a:p>
            <a:pPr algn="r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43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44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45</a:t>
            </a:r>
          </a:p>
          <a:p>
            <a:pPr algn="r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46</a:t>
            </a:r>
          </a:p>
          <a:p>
            <a:pPr algn="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47</a:t>
            </a:r>
          </a:p>
          <a:p>
            <a:pPr algn="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48</a:t>
            </a:r>
          </a:p>
          <a:p>
            <a:pPr algn="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49</a:t>
            </a:r>
          </a:p>
          <a:p>
            <a:pPr algn="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50</a:t>
            </a:r>
          </a:p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51</a:t>
            </a:r>
          </a:p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52</a:t>
            </a:r>
          </a:p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53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54</a:t>
            </a:r>
          </a:p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55</a:t>
            </a:r>
          </a:p>
          <a:p>
            <a:pPr algn="r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33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52400" y="152400"/>
            <a:ext cx="8763000" cy="457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plastic"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Структура расходов </a:t>
            </a:r>
            <a:r>
              <a:rPr lang="ru-RU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бюджета округа </a:t>
            </a:r>
            <a:r>
              <a:rPr lang="ru-RU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по видам расходов</a:t>
            </a:r>
          </a:p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alt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9303110"/>
              </p:ext>
            </p:extLst>
          </p:nvPr>
        </p:nvGraphicFramePr>
        <p:xfrm>
          <a:off x="0" y="152400"/>
          <a:ext cx="8915400" cy="6588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8782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52400" y="152400"/>
            <a:ext cx="8763000" cy="533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plastic"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Источники финансирования раздела «Образование» в </a:t>
            </a:r>
            <a:r>
              <a:rPr lang="ru-RU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2025 </a:t>
            </a:r>
            <a:r>
              <a:rPr lang="ru-RU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году</a:t>
            </a:r>
          </a:p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alt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5229200"/>
            <a:ext cx="6120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Общая сумма расходов по отрасли «Образование» –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571 853,9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3000879"/>
              </p:ext>
            </p:extLst>
          </p:nvPr>
        </p:nvGraphicFramePr>
        <p:xfrm>
          <a:off x="1475656" y="1124744"/>
          <a:ext cx="6696744" cy="3675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6869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52400" y="152400"/>
            <a:ext cx="8763000" cy="533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plastic"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Как распределяются расходы бюджета</a:t>
            </a:r>
          </a:p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alt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11"/>
          <p:cNvSpPr>
            <a:spLocks noChangeArrowheads="1"/>
          </p:cNvSpPr>
          <p:nvPr/>
        </p:nvSpPr>
        <p:spPr bwMode="auto">
          <a:xfrm>
            <a:off x="457200" y="762000"/>
            <a:ext cx="821925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Calibri" pitchFamily="34" charset="0"/>
                <a:cs typeface="Calibri" pitchFamily="34" charset="0"/>
              </a:rPr>
              <a:t>Расходы бюджета 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– выплачиваемые из бюджета денежные средства, за исключением средств, являющихся источниками финансирования дефицита бюджета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1615580"/>
            <a:ext cx="3826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latin typeface="Calibri" pitchFamily="34" charset="0"/>
                <a:cs typeface="Calibri" pitchFamily="34" charset="0"/>
              </a:rPr>
              <a:t>Расходы бюджеты распределены по:</a:t>
            </a:r>
          </a:p>
        </p:txBody>
      </p:sp>
      <p:sp>
        <p:nvSpPr>
          <p:cNvPr id="6" name="Овал 5"/>
          <p:cNvSpPr/>
          <p:nvPr/>
        </p:nvSpPr>
        <p:spPr>
          <a:xfrm>
            <a:off x="152400" y="2348880"/>
            <a:ext cx="2547392" cy="2057400"/>
          </a:xfrm>
          <a:prstGeom prst="ellipse">
            <a:avLst/>
          </a:prstGeom>
          <a:solidFill>
            <a:srgbClr val="CCEC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11</a:t>
            </a:r>
            <a:endParaRPr lang="ru-RU" sz="2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разделам бюджетной классификации</a:t>
            </a:r>
          </a:p>
        </p:txBody>
      </p:sp>
      <p:sp>
        <p:nvSpPr>
          <p:cNvPr id="7" name="Овал 6"/>
          <p:cNvSpPr/>
          <p:nvPr/>
        </p:nvSpPr>
        <p:spPr>
          <a:xfrm>
            <a:off x="3059832" y="2374115"/>
            <a:ext cx="2592288" cy="2032165"/>
          </a:xfrm>
          <a:prstGeom prst="ellipse">
            <a:avLst/>
          </a:prstGeom>
          <a:solidFill>
            <a:srgbClr val="CCFF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9</a:t>
            </a:r>
            <a:endParaRPr lang="ru-RU" sz="2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r>
              <a:rPr lang="ru-RU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главным распорядителям</a:t>
            </a:r>
          </a:p>
        </p:txBody>
      </p:sp>
      <p:sp>
        <p:nvSpPr>
          <p:cNvPr id="8" name="Овал 7"/>
          <p:cNvSpPr/>
          <p:nvPr/>
        </p:nvSpPr>
        <p:spPr>
          <a:xfrm>
            <a:off x="5940152" y="2374115"/>
            <a:ext cx="2600308" cy="2032165"/>
          </a:xfrm>
          <a:prstGeom prst="ellipse">
            <a:avLst/>
          </a:prstGeom>
          <a:solidFill>
            <a:srgbClr val="CCEC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11</a:t>
            </a:r>
            <a:endParaRPr lang="ru-RU" sz="2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муниципальным программам</a:t>
            </a:r>
          </a:p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(непрограммные расходы)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4869160"/>
            <a:ext cx="79289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Calibri" pitchFamily="34" charset="0"/>
                <a:cs typeface="Calibri" pitchFamily="34" charset="0"/>
              </a:rPr>
              <a:t>Муниципальная программа</a:t>
            </a:r>
            <a:r>
              <a:rPr lang="ru-RU" dirty="0">
                <a:latin typeface="Calibri" pitchFamily="34" charset="0"/>
                <a:cs typeface="Calibri" pitchFamily="34" charset="0"/>
              </a:rPr>
              <a:t> - документ стратегического   планирования, содержащий комплекс планируемых мероприятий, взаимоувязанных по задачам, срокам осуществления, исполнителям, ресурсам и обеспечивающих наиболее эффективное достижение целей и решение задач социально-экономического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225694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52400" y="152400"/>
            <a:ext cx="8839200" cy="9906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plastic"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altLang="ru-RU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Расходы бюджета Лукояновского муниципального  </a:t>
            </a:r>
            <a:r>
              <a:rPr lang="ru-RU" altLang="ru-RU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округа, </a:t>
            </a:r>
            <a:r>
              <a:rPr lang="ru-RU" altLang="ru-RU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исполненные в рамках муниципальных </a:t>
            </a:r>
            <a:r>
              <a:rPr lang="ru-RU" altLang="ru-RU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программ и </a:t>
            </a:r>
            <a:r>
              <a:rPr lang="ru-RU" altLang="ru-RU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непрограммные расходы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alt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Блок-схема: узел 4"/>
          <p:cNvSpPr/>
          <p:nvPr/>
        </p:nvSpPr>
        <p:spPr bwMode="auto">
          <a:xfrm>
            <a:off x="798611" y="1675243"/>
            <a:ext cx="2737809" cy="1981200"/>
          </a:xfrm>
          <a:prstGeom prst="flowChartConnector">
            <a:avLst/>
          </a:prstGeom>
          <a:solidFill>
            <a:srgbClr val="CC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defRPr/>
            </a:pPr>
            <a:endParaRPr lang="ru-RU" sz="1600" b="1" dirty="0" smtClean="0"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ru-RU" sz="1600" b="1" dirty="0"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r>
              <a:rPr lang="ru-RU" b="1" dirty="0" smtClean="0">
                <a:latin typeface="Calibri" pitchFamily="34" charset="0"/>
                <a:cs typeface="Calibri" pitchFamily="34" charset="0"/>
              </a:rPr>
              <a:t>1 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163,2 </a:t>
            </a:r>
            <a:r>
              <a:rPr lang="ru-RU" b="1" dirty="0" err="1">
                <a:latin typeface="Calibri" pitchFamily="34" charset="0"/>
                <a:cs typeface="Calibri" pitchFamily="34" charset="0"/>
              </a:rPr>
              <a:t>млн.руб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ctr">
              <a:defRPr/>
            </a:pPr>
            <a:r>
              <a:rPr lang="ru-RU" b="1" dirty="0">
                <a:latin typeface="Calibri" pitchFamily="34" charset="0"/>
                <a:cs typeface="Calibri" pitchFamily="34" charset="0"/>
              </a:rPr>
              <a:t>(92,6%)</a:t>
            </a:r>
          </a:p>
        </p:txBody>
      </p:sp>
      <p:sp>
        <p:nvSpPr>
          <p:cNvPr id="6" name="Блок-схема: узел 5"/>
          <p:cNvSpPr/>
          <p:nvPr/>
        </p:nvSpPr>
        <p:spPr bwMode="auto">
          <a:xfrm>
            <a:off x="2012420" y="3157984"/>
            <a:ext cx="1839500" cy="1316608"/>
          </a:xfrm>
          <a:prstGeom prst="flowChartConnector">
            <a:avLst/>
          </a:prstGeom>
          <a:solidFill>
            <a:srgbClr val="F8E3B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defRPr/>
            </a:pPr>
            <a:r>
              <a:rPr lang="ru-RU" b="1" dirty="0">
                <a:latin typeface="Calibri" pitchFamily="34" charset="0"/>
                <a:cs typeface="Calibri" pitchFamily="34" charset="0"/>
              </a:rPr>
              <a:t>92,6 </a:t>
            </a:r>
            <a:r>
              <a:rPr lang="ru-RU" b="1" dirty="0" err="1">
                <a:latin typeface="Calibri" pitchFamily="34" charset="0"/>
                <a:cs typeface="Calibri" pitchFamily="34" charset="0"/>
              </a:rPr>
              <a:t>млн.руб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ctr">
              <a:defRPr/>
            </a:pPr>
            <a:r>
              <a:rPr lang="ru-RU" b="1" dirty="0">
                <a:latin typeface="Calibri" pitchFamily="34" charset="0"/>
                <a:cs typeface="Calibri" pitchFamily="34" charset="0"/>
              </a:rPr>
              <a:t>(7,4%)</a:t>
            </a:r>
          </a:p>
        </p:txBody>
      </p:sp>
      <p:sp>
        <p:nvSpPr>
          <p:cNvPr id="7" name="Блок-схема: узел 6"/>
          <p:cNvSpPr/>
          <p:nvPr/>
        </p:nvSpPr>
        <p:spPr bwMode="auto">
          <a:xfrm>
            <a:off x="4941251" y="1794355"/>
            <a:ext cx="2871109" cy="1981200"/>
          </a:xfrm>
          <a:prstGeom prst="flowChartConnector">
            <a:avLst/>
          </a:prstGeom>
          <a:solidFill>
            <a:srgbClr val="CC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dirty="0" smtClean="0">
                <a:latin typeface="Calibri" pitchFamily="34" charset="0"/>
                <a:cs typeface="Calibri" pitchFamily="34" charset="0"/>
              </a:rPr>
              <a:t>   1 388,6 </a:t>
            </a:r>
            <a:r>
              <a:rPr lang="ru-RU" b="1" dirty="0" err="1" smtClean="0">
                <a:latin typeface="Calibri" pitchFamily="34" charset="0"/>
                <a:cs typeface="Calibri" pitchFamily="34" charset="0"/>
              </a:rPr>
              <a:t>млн.руб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ctr">
              <a:defRPr/>
            </a:pPr>
            <a:r>
              <a:rPr lang="ru-RU" b="1" dirty="0" smtClean="0">
                <a:latin typeface="Calibri" pitchFamily="34" charset="0"/>
                <a:cs typeface="Calibri" pitchFamily="34" charset="0"/>
              </a:rPr>
              <a:t>(97,6 %)</a:t>
            </a:r>
          </a:p>
        </p:txBody>
      </p:sp>
      <p:sp>
        <p:nvSpPr>
          <p:cNvPr id="8" name="Блок-схема: узел 7"/>
          <p:cNvSpPr/>
          <p:nvPr/>
        </p:nvSpPr>
        <p:spPr bwMode="auto">
          <a:xfrm>
            <a:off x="6300192" y="3179192"/>
            <a:ext cx="1600200" cy="1295400"/>
          </a:xfrm>
          <a:prstGeom prst="flowChartConnector">
            <a:avLst/>
          </a:prstGeom>
          <a:solidFill>
            <a:srgbClr val="F8E3B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latin typeface="Calibri" pitchFamily="34" charset="0"/>
                <a:cs typeface="Calibri" pitchFamily="34" charset="0"/>
              </a:rPr>
              <a:t>34,0 </a:t>
            </a:r>
            <a:r>
              <a:rPr lang="ru-RU" sz="1800" b="1" dirty="0" err="1" smtClean="0">
                <a:latin typeface="Calibri" pitchFamily="34" charset="0"/>
                <a:cs typeface="Calibri" pitchFamily="34" charset="0"/>
              </a:rPr>
              <a:t>млн.руб</a:t>
            </a:r>
            <a:r>
              <a:rPr lang="ru-RU" sz="1800" b="1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ctr">
              <a:defRPr/>
            </a:pPr>
            <a:r>
              <a:rPr lang="ru-RU" b="1" dirty="0" smtClean="0">
                <a:latin typeface="Calibri" pitchFamily="34" charset="0"/>
                <a:cs typeface="Calibri" pitchFamily="34" charset="0"/>
              </a:rPr>
              <a:t>(2,4%)</a:t>
            </a:r>
            <a:endParaRPr lang="ru-RU" sz="1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85801" y="5181600"/>
            <a:ext cx="381000" cy="381000"/>
          </a:xfrm>
          <a:prstGeom prst="ellipse">
            <a:avLst/>
          </a:prstGeom>
          <a:solidFill>
            <a:srgbClr val="CCFFC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85800" y="5791200"/>
            <a:ext cx="390525" cy="368300"/>
          </a:xfrm>
          <a:prstGeom prst="ellipse">
            <a:avLst/>
          </a:prstGeom>
          <a:solidFill>
            <a:srgbClr val="F8E3B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403648" y="5174043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latin typeface="Calibri" pitchFamily="34" charset="0"/>
                <a:cs typeface="Calibri" pitchFamily="34" charset="0"/>
              </a:rPr>
              <a:t>Расходы бюджета, исполненные в рамках муниципальных программ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75656" y="5777509"/>
            <a:ext cx="270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>
                <a:latin typeface="Calibri" pitchFamily="34" charset="0"/>
                <a:cs typeface="Calibri" pitchFamily="34" charset="0"/>
              </a:rPr>
              <a:t>Непрограммные расходы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6325" y="1268760"/>
            <a:ext cx="2084487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год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 flipH="1">
            <a:off x="5292080" y="1268760"/>
            <a:ext cx="193583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2025 год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69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52400" y="44624"/>
            <a:ext cx="8839200" cy="57606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plastic"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Исполнение программного бюджета </a:t>
            </a:r>
            <a:br>
              <a:rPr lang="ru-RU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ru-RU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за </a:t>
            </a:r>
            <a:r>
              <a:rPr lang="ru-RU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2025 </a:t>
            </a:r>
            <a:r>
              <a:rPr lang="ru-RU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год</a:t>
            </a:r>
          </a:p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alt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932493" y="620688"/>
            <a:ext cx="1023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(тыс. руб.)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537102"/>
              </p:ext>
            </p:extLst>
          </p:nvPr>
        </p:nvGraphicFramePr>
        <p:xfrm>
          <a:off x="36151" y="929741"/>
          <a:ext cx="9073007" cy="5626941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5040560"/>
                <a:gridCol w="864096"/>
                <a:gridCol w="864096"/>
                <a:gridCol w="792088"/>
                <a:gridCol w="792088"/>
                <a:gridCol w="720079"/>
              </a:tblGrid>
              <a:tr h="408065">
                <a:tc>
                  <a:txBody>
                    <a:bodyPr/>
                    <a:lstStyle/>
                    <a:p>
                      <a:pPr algn="ctr" rtl="0" fontAlgn="t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Первонач</a:t>
                      </a:r>
                      <a:r>
                        <a:rPr lang="ru-RU" sz="1200" b="1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</a:p>
                    <a:p>
                      <a:pPr algn="ctr" rtl="0" fontAlgn="ctr"/>
                      <a:r>
                        <a:rPr lang="ru-RU" sz="1200" b="1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Уточненный план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Исполнено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% испол.к первон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% испол. к уточ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46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Расходы, всего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1 213 507,3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1 489 535,7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1 422 637,0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117,2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95,5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94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Расходы на реализацию муниципальных программ: 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1 193 785,0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1 454 670,6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1 388 583,9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116,3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95,5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06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Развитие образования Лукояновского муниципального округа Нижегородской области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540 474,7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590 062,8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570 066,2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105,5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96,6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06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Развитие культуры Лукояновского муниципального округа Нижегородской области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122 728,4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132 874,0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129 551,3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105,6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97,5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06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Развитие сельского хозяйства Лукояновского муниципального округа  Нижегородской области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52 099,7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22 896,5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22 896,4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43,9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63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Управление муниципальными финансами  Лукояновского муниципального округа Нижегородской области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48 488,0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41 789,1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37 752,7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77,9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90,3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95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Управление муниципальным имуществом Лукояновского муниципального округа Нижегородской области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8 934,9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10 214,8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9 643,1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107,9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94,4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77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Муниципальная программа "Развитие предпринимательства и торговли в </a:t>
                      </a:r>
                      <a:r>
                        <a:rPr lang="ru-RU" sz="1200" u="none" strike="noStrike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Лукояновском</a:t>
                      </a:r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муниципальном округе Нижегородской области"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2 400,0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1 575,0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1 575,0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65,6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100,0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636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Муниципальная программа "Комфортная и безопасная среда для жизни в </a:t>
                      </a:r>
                      <a:r>
                        <a:rPr lang="ru-RU" sz="1200" u="none" strike="noStrike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Лукояновском</a:t>
                      </a:r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муниципальном округе Нижегородской области"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170 616,4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178 388,4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169 210,5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99,2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94,9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2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Муниципальная программа "Развитие физической культуры и спорта Лукояновского муниципального округа Нижегородской области"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17 142,7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163 094,3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158 955,2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в 9,3 раза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97,5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6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Муниципальная программа "Информационное общество Лукояновского муниципального округа Нижегородской области"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9 234,3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6 217,7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6 031,9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65,3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97,0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6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Муниципальная программа " Территориальное развитие Лукояновского муниципального округа Нижегородской области"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170 940,9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256 473,6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233 758,7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в </a:t>
                      </a:r>
                      <a:r>
                        <a:rPr lang="ru-RU" sz="12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1,4 раза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91,1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3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Муниципальная программа "Обеспечение безопасности жизнедеятельности населения Лукояновского муниципального округа Нижегородской области"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50 725,0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51 084,4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49 142,9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96,9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96,2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46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Непрограммные расходы:   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19 722,3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34 865,1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34 053,1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в 1,7 раза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97,7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584" marR="2584" marT="2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400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52400" y="152400"/>
            <a:ext cx="8839200" cy="76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plastic"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Муниципальная программа «Развитие образования </a:t>
            </a:r>
            <a:r>
              <a:rPr lang="ru-RU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Лукояновского</a:t>
            </a:r>
            <a:r>
              <a:rPr lang="ru-RU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муниципального </a:t>
            </a:r>
            <a:r>
              <a:rPr lang="ru-RU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округа </a:t>
            </a:r>
            <a:r>
              <a:rPr lang="ru-RU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Нижегородской области»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2400" y="947027"/>
            <a:ext cx="883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Calibri" pitchFamily="34" charset="0"/>
                <a:cs typeface="Calibri" pitchFamily="34" charset="0"/>
              </a:rPr>
              <a:t>Цель программы: Формирование на территории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Лукояновского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муниципального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округа </a:t>
            </a:r>
            <a:r>
              <a:rPr lang="ru-RU" dirty="0">
                <a:latin typeface="Calibri" pitchFamily="34" charset="0"/>
                <a:cs typeface="Calibri" pitchFamily="34" charset="0"/>
              </a:rPr>
              <a:t>образовательной системы, обеспечивающей доступность качественного образования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28600" y="1593358"/>
            <a:ext cx="1676400" cy="2623582"/>
          </a:xfrm>
          <a:prstGeom prst="roundRect">
            <a:avLst/>
          </a:prstGeom>
          <a:solidFill>
            <a:srgbClr val="CCFFC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Подпрограмма 1.</a:t>
            </a:r>
          </a:p>
          <a:p>
            <a:pPr algn="ctr">
              <a:defRPr/>
            </a:pP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«Развитие  общего и дополнительного образования и воспитания детей и молодежи»</a:t>
            </a:r>
          </a:p>
          <a:p>
            <a:pPr algn="ctr">
              <a:defRPr/>
            </a:pP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 </a:t>
            </a:r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538 364,8 </a:t>
            </a:r>
            <a:r>
              <a:rPr lang="ru-RU" sz="1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   </a:t>
            </a:r>
          </a:p>
          <a:p>
            <a:pPr algn="ctr">
              <a:defRPr/>
            </a:pP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Факт – 518 652,1 </a:t>
            </a:r>
            <a:r>
              <a:rPr lang="ru-RU" sz="1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Скругленный прямоугольник 16"/>
          <p:cNvSpPr>
            <a:spLocks noChangeArrowheads="1"/>
          </p:cNvSpPr>
          <p:nvPr/>
        </p:nvSpPr>
        <p:spPr bwMode="auto">
          <a:xfrm>
            <a:off x="2157114" y="1593357"/>
            <a:ext cx="2016224" cy="273332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defRPr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Подпрограмма 2.  «Обеспечение реализации мероприятий по методической поддержке педагогов и интеллектуального развития учащихся» </a:t>
            </a:r>
          </a:p>
          <a:p>
            <a:pPr algn="ctr">
              <a:defRPr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План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6 923,1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Факт –6 688,2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Скругленный прямоугольник 17"/>
          <p:cNvSpPr>
            <a:spLocks noChangeArrowheads="1"/>
          </p:cNvSpPr>
          <p:nvPr/>
        </p:nvSpPr>
        <p:spPr bwMode="auto">
          <a:xfrm>
            <a:off x="4355976" y="1593358"/>
            <a:ext cx="1676400" cy="1565662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defRPr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Подпрограмма 3.</a:t>
            </a:r>
          </a:p>
          <a:p>
            <a:pPr algn="ctr">
              <a:defRPr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«Молодая семья»</a:t>
            </a:r>
          </a:p>
          <a:p>
            <a:pPr algn="ctr"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План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0,0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Факт –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0,0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Скругленный прямоугольник 17"/>
          <p:cNvSpPr>
            <a:spLocks noChangeArrowheads="1"/>
          </p:cNvSpPr>
          <p:nvPr/>
        </p:nvSpPr>
        <p:spPr bwMode="auto">
          <a:xfrm>
            <a:off x="6300192" y="1572543"/>
            <a:ext cx="1728192" cy="2299726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defRPr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Подпрограмма 5.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Укрепление материально-технической базы образовательных учреждений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» 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План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–38 982,3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       </a:t>
            </a:r>
          </a:p>
          <a:p>
            <a:pPr algn="ctr">
              <a:defRPr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Факт -38 961,3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endParaRPr lang="ru-RU" sz="1200" i="1" dirty="0"/>
          </a:p>
        </p:txBody>
      </p:sp>
      <p:sp>
        <p:nvSpPr>
          <p:cNvPr id="13" name="Скругленный прямоугольник 17"/>
          <p:cNvSpPr>
            <a:spLocks noChangeArrowheads="1"/>
          </p:cNvSpPr>
          <p:nvPr/>
        </p:nvSpPr>
        <p:spPr bwMode="auto">
          <a:xfrm>
            <a:off x="228600" y="4326677"/>
            <a:ext cx="1676400" cy="2342683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defRPr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8.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«Обеспечение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реализации муниципальной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программы»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План – 5 792,6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Факт –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5 764,6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4" name="Рисунок 13" descr="цос_350_fitted_to_width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872269"/>
            <a:ext cx="4652528" cy="2797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801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1648621"/>
              </p:ext>
            </p:extLst>
          </p:nvPr>
        </p:nvGraphicFramePr>
        <p:xfrm>
          <a:off x="323528" y="260649"/>
          <a:ext cx="8534401" cy="6052605"/>
        </p:xfrm>
        <a:graphic>
          <a:graphicData uri="http://schemas.openxmlformats.org/drawingml/2006/table">
            <a:tbl>
              <a:tblPr/>
              <a:tblGrid>
                <a:gridCol w="6522130"/>
                <a:gridCol w="595923"/>
                <a:gridCol w="671857"/>
                <a:gridCol w="744491"/>
              </a:tblGrid>
              <a:tr h="3964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Достигнутые результаты в образовании в 2025 году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Ед.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изм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План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Факт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493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Доля детей  дошкольного образования  3 - 7 лет, которым предоставлена возможность получать услуги дошкольного образования (отношение численности детей 3 - 7 лет, которым предоставлена возможность получать услуги дошкольного образования, к численности детей в возрасте 3 - 7 лет, скорректированной на численность детей в возрасте 6 - 7 лет, обучающихся в общеобразовательных организациях)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100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100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296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2.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Доля детей в возрасте 1 - 6 лет, получающих дошкольную образовательную услугу и (или) услугу по их содержанию в муниципальных образовательных учреждениях в общей численности детей в возрасте 1 - 6 лет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84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100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15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3.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Доля обучающихся в муниципальных образовательных организациях, которым предоставлена возможность обучаться в соответствии с основными современными требованиями, в общей численности обучающихся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100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100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48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4. Доля педагогов, внедряющих инновационные программы дошкольного и общего образования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%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75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75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275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5. Удельный вес численности обучающихся по программам общего образования, участвующих в олимпиадах и конкурсах различного уровня, в общей численности обучающихся по программам общего образования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38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70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70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275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6.Охват детей в возрасте 5-18 лет  дополнительными образовательными программами  (удельный вес численности детей, получающих услуги дополнительного образования, в общей численности детей в возрасте 5-18 лет)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38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85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85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440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7. Охват организованными формами отдыха и оздоровления  детей  школьного возраста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38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80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80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17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8.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Доля молодых семей обеспеченных социальными выплатами на улучшение жилищных условий (от общего количества молодых семей, подавших заявки на получение государственной помощи в текущем году)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38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60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17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9.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Доля отремонтированных объектов из общего количества объектов, требующих проведения капитального ремонта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38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12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30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12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30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17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10.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Доля обучающихся, принявших участие в районных мероприятиях патриотической направленности, в общем количестве обучающихся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38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100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100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46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11. Доля аттестованных руководящих и педагогических работников в общей численности руководящих и  педагогических работников, подлежащих аттестации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100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100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533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52400" y="152400"/>
            <a:ext cx="8839200" cy="76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plastic"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Муниципальная программа «Развитие культуры, спорта и туризма  </a:t>
            </a:r>
            <a:r>
              <a:rPr lang="ru-RU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Лукояновского</a:t>
            </a:r>
            <a:r>
              <a:rPr lang="ru-RU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муниципального района Нижегородской области»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052736"/>
            <a:ext cx="87400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Цель программы:  Создание условий и возможностей для повышения роли культуры, сохранения культурного наследия и единого культурно-информационного пространства…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2400" y="1772816"/>
            <a:ext cx="2099428" cy="276468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Подпрограмма 1. </a:t>
            </a:r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Сохранение и развитие материально-технической базы муниципальных учреждений культуры </a:t>
            </a:r>
            <a:r>
              <a:rPr lang="ru-RU" sz="1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Лукояновского</a:t>
            </a: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муниципального округа</a:t>
            </a:r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sz="1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План- </a:t>
            </a:r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0,0 </a:t>
            </a:r>
            <a:r>
              <a:rPr lang="ru-RU" sz="1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Факт- 0,0</a:t>
            </a:r>
            <a:endParaRPr lang="ru-RU" sz="1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27194" y="1772816"/>
            <a:ext cx="1752600" cy="252028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Подпрограмма2. «Предоставление дополнительного образования в сфере культуры и искусства» </a:t>
            </a:r>
          </a:p>
          <a:p>
            <a:pPr algn="ctr">
              <a:defRPr/>
            </a:pP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План- </a:t>
            </a:r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22 979,6 </a:t>
            </a:r>
            <a:r>
              <a:rPr lang="ru-RU" sz="1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Факт-22 245,2 </a:t>
            </a:r>
            <a:r>
              <a:rPr lang="ru-RU" sz="1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endParaRPr lang="ru-RU" sz="1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370274" y="4653136"/>
            <a:ext cx="1663679" cy="188474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Подпрограмма 3. «Наследие»</a:t>
            </a:r>
          </a:p>
          <a:p>
            <a:pPr algn="ctr">
              <a:defRPr/>
            </a:pP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План- </a:t>
            </a:r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105 578,3 </a:t>
            </a:r>
            <a:r>
              <a:rPr lang="ru-RU" sz="1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Факт- </a:t>
            </a:r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103 029,9 </a:t>
            </a:r>
            <a:r>
              <a:rPr lang="ru-RU" sz="1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Скругленный прямоугольник 20"/>
          <p:cNvSpPr>
            <a:spLocks noChangeArrowheads="1"/>
          </p:cNvSpPr>
          <p:nvPr/>
        </p:nvSpPr>
        <p:spPr bwMode="auto">
          <a:xfrm>
            <a:off x="2427194" y="4437112"/>
            <a:ext cx="1998085" cy="2100773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9525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defRPr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«Обеспечение реализации муниципальной программы»   </a:t>
            </a:r>
          </a:p>
          <a:p>
            <a:pPr algn="ctr">
              <a:defRPr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План-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4 316,1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Факт-4 276,2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 descr="http://lukgazeta.ru/wp-content/uploads/2026/04/395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560" y="1772816"/>
            <a:ext cx="3910880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lukgazeta.ru/wp-content/uploads/2024/05/894561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858" y="4293096"/>
            <a:ext cx="3910880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59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757259"/>
              </p:ext>
            </p:extLst>
          </p:nvPr>
        </p:nvGraphicFramePr>
        <p:xfrm>
          <a:off x="107505" y="260648"/>
          <a:ext cx="8928990" cy="3581800"/>
        </p:xfrm>
        <a:graphic>
          <a:graphicData uri="http://schemas.openxmlformats.org/drawingml/2006/table">
            <a:tbl>
              <a:tblPr/>
              <a:tblGrid>
                <a:gridCol w="6704778"/>
                <a:gridCol w="496021"/>
                <a:gridCol w="864096"/>
                <a:gridCol w="864095"/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Достигнутые результаты в области культуры в 2025 году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Ед.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изм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План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Факт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46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1.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Уровень удовлетворенности граждан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Лукояновского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муниципального округа качеством предоставления муниципальных услуг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100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100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6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2.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Средняя заработная плата работников культуры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ед.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43 383,79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43 383,49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34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3.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Увеличение доли детей, привлекаемых к участию в творческих мероприятиях, в общем числе детей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%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80,8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80,8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07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4. Охват населения библиотечным обслуживанием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%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64,2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64,2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1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5.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Увеличение посещаемости музея (посещений на 1 жителя в год)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%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0,23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0,23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8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6.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Доля библиотек, подключенных к информационно- телекоммуникационной сети "Интернет", в общем количестве муниципальных библиотек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Лукояновского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муниципального округа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94,7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89,5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8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7.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Доля отремонтированных муниципальных учреждений культуры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Лукояновского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муниципального округа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40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40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25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8. Охват населения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Лукояновского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муниципального округа культурно-массовыми мероприятиями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чел.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189 513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189 705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50" name="Picture 2" descr="http://lukgazeta.ru/wp-content/uploads/2023/06/164897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3056"/>
            <a:ext cx="4464496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lukgazeta.ru/wp-content/uploads/2023/11/IMG_95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478" y="3920035"/>
            <a:ext cx="4248472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58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0826" y="152400"/>
            <a:ext cx="8839200" cy="914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plastic"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Муниципальная </a:t>
            </a:r>
            <a:r>
              <a:rPr lang="ru-RU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программа "Развитие сельского хозяйства </a:t>
            </a:r>
            <a:r>
              <a:rPr lang="ru-RU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Лукояновского</a:t>
            </a:r>
            <a:r>
              <a:rPr lang="ru-RU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муниципального округа Нижегородской области"</a:t>
            </a:r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243219" y="2060848"/>
            <a:ext cx="3886200" cy="1485900"/>
          </a:xfrm>
          <a:prstGeom prst="roundRect">
            <a:avLst/>
          </a:prstGeom>
          <a:solidFill>
            <a:srgbClr val="F8E3B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defRPr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Подпрограмма 1.</a:t>
            </a:r>
          </a:p>
          <a:p>
            <a:pPr algn="ctr"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Развитие растениеводства в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Лукояновском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муниципальном округе Нижегородской области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План –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12 879,4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Факт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– 12 879,3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endParaRPr lang="ru-RU" sz="1400" i="1" dirty="0"/>
          </a:p>
        </p:txBody>
      </p:sp>
      <p:sp>
        <p:nvSpPr>
          <p:cNvPr id="4" name="Скругленный прямоугольник 6"/>
          <p:cNvSpPr>
            <a:spLocks noChangeArrowheads="1"/>
          </p:cNvSpPr>
          <p:nvPr/>
        </p:nvSpPr>
        <p:spPr bwMode="auto">
          <a:xfrm>
            <a:off x="302651" y="3645024"/>
            <a:ext cx="3767336" cy="1584176"/>
          </a:xfrm>
          <a:prstGeom prst="roundRect">
            <a:avLst>
              <a:gd name="adj" fmla="val 16667"/>
            </a:avLst>
          </a:prstGeom>
          <a:solidFill>
            <a:srgbClr val="F8E3BE"/>
          </a:solidFill>
          <a:ln w="9525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endParaRPr lang="ru-RU" sz="1200" i="1" dirty="0" smtClean="0"/>
          </a:p>
          <a:p>
            <a:pPr algn="ctr"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Подпрограмма 2.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Развитие животноводства в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Лукояновском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муниципальном округе Нижегородской области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План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– 2 232,0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Факт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– 2 232,0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699846"/>
              </p:ext>
            </p:extLst>
          </p:nvPr>
        </p:nvGraphicFramePr>
        <p:xfrm>
          <a:off x="4472702" y="4869160"/>
          <a:ext cx="4491786" cy="171967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835602"/>
                <a:gridCol w="572479"/>
                <a:gridCol w="515360"/>
                <a:gridCol w="568345"/>
              </a:tblGrid>
              <a:tr h="5167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Наименование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индикатора</a:t>
                      </a:r>
                      <a:r>
                        <a:rPr lang="ru-RU" sz="11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/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непосредственного результата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Ед. изм.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План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Факт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5222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Индекс производства продукции сельского хозяйства в хозяйствах всех категорий (в сопоставимых ценах)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%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101,5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4450" marR="4445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92,9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4450" marR="44450" marT="0" marB="0">
                    <a:noFill/>
                  </a:tcPr>
                </a:tc>
              </a:tr>
              <a:tr h="6245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Индекс физического объема инвестиций в основной капитал сельского хозяйства</a:t>
                      </a:r>
                      <a:endParaRPr lang="ru-RU" sz="1100" b="1" i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%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100,1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42,0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6"/>
          <p:cNvSpPr>
            <a:spLocks noChangeArrowheads="1"/>
          </p:cNvSpPr>
          <p:nvPr/>
        </p:nvSpPr>
        <p:spPr bwMode="auto">
          <a:xfrm>
            <a:off x="302651" y="5373216"/>
            <a:ext cx="3767336" cy="1368152"/>
          </a:xfrm>
          <a:prstGeom prst="roundRect">
            <a:avLst>
              <a:gd name="adj" fmla="val 16667"/>
            </a:avLst>
          </a:prstGeom>
          <a:solidFill>
            <a:srgbClr val="F8E3BE"/>
          </a:solidFill>
          <a:ln w="9525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endParaRPr lang="ru-RU" sz="1200" i="1" dirty="0" smtClean="0"/>
          </a:p>
          <a:p>
            <a:pPr algn="ctr"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Подпрограмма 3.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Обеспечение реализации муниципальной программы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План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– 7 785,1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Факт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– 7 785,1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2400" y="1124744"/>
            <a:ext cx="883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Цель программы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Создание условий для повышения конкурентоспособности сельскохозяйственной продукции и обеспечения населения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Лукояновского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округа и области высококачественными продуктами питания. </a:t>
            </a:r>
          </a:p>
        </p:txBody>
      </p:sp>
      <p:pic>
        <p:nvPicPr>
          <p:cNvPr id="7170" name="Picture 2" descr="http://lukgazeta.ru/wp-content/uploads/2021/01/aytr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300" y="2043935"/>
            <a:ext cx="4320480" cy="22491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62252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936989"/>
            <a:ext cx="820891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Финансовое управление администрации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Лукояновского муниципального округа представляет Вашему вниманию презентацию «Бюджет для граждан» с целью ознакомления с основными параметрами исполнения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бюджета Лукояновского муниципального округа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год, достигнутыми результатами использования бюджетных средств, в том числе в рамках реализации муниципальных программ и национальных проектов.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«Бюджет для граждан» содержит сведения об общих параметрах исполнения бюджета, раскрывает структуру доходов и расходов бюджета, поступления в бюджет в разрезе налоговых и неналоговых поступлений, объем поступлений от бюджетов других уровней.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Надеемся, что изложенная информация об исполнении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бюджета округа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 Вам будет понятна и доступна.</a:t>
            </a: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уважением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заместитель главы администрации,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начальник финансового управления                                                               О.Ю.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Маримакова</a:t>
            </a:r>
            <a:endParaRPr lang="ru-RU" sz="1600" dirty="0" smtClean="0"/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41866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52400" y="152400"/>
            <a:ext cx="8839200" cy="914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plastic"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Муниципальная программа «Управление муниципальными </a:t>
            </a:r>
            <a:r>
              <a:rPr lang="ru-RU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финансами </a:t>
            </a:r>
            <a:r>
              <a:rPr lang="ru-RU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Лукояновского</a:t>
            </a:r>
            <a:r>
              <a:rPr lang="ru-RU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муниципального </a:t>
            </a:r>
            <a:r>
              <a:rPr lang="ru-RU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округа </a:t>
            </a:r>
            <a:r>
              <a:rPr lang="ru-RU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Нижегородской области»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2400" y="1124744"/>
            <a:ext cx="87400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Цель программы: Обеспечение долгосрочной сбалансированности и устойчивости бюджета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Лукояновского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муниципального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округа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Нижегородской области, повышение качества управления муниципальными финансами, повышение эффективности бюджетных расходов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2400" y="1955741"/>
            <a:ext cx="3429000" cy="1676400"/>
          </a:xfrm>
          <a:prstGeom prst="roundRect">
            <a:avLst/>
          </a:prstGeom>
          <a:solidFill>
            <a:srgbClr val="CCFFC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100" i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endParaRPr lang="ru-RU" sz="1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Организация и совершенствование бюджетного процесса Лукояновского муниципального округа Нижегородской области</a:t>
            </a:r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sz="1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 </a:t>
            </a:r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-20 615,7 </a:t>
            </a:r>
            <a:r>
              <a:rPr lang="ru-RU" sz="1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Факт-16 605,0 </a:t>
            </a:r>
            <a:r>
              <a:rPr lang="ru-RU" sz="1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endParaRPr lang="ru-RU" sz="1100" dirty="0">
              <a:solidFill>
                <a:schemeClr val="tx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1153796"/>
              </p:ext>
            </p:extLst>
          </p:nvPr>
        </p:nvGraphicFramePr>
        <p:xfrm>
          <a:off x="3710880" y="1952599"/>
          <a:ext cx="5181600" cy="394122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348110"/>
                <a:gridCol w="558020"/>
                <a:gridCol w="637735"/>
                <a:gridCol w="637735"/>
              </a:tblGrid>
              <a:tr h="3413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Наименование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показателя 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(индикатора)  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Ед. изм.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План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Факт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4710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Доходы бюджета муниципального округа на душу населения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тыс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.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руб.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34,1</a:t>
                      </a:r>
                      <a:endParaRPr lang="ru-RU" sz="1100" b="1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41,1</a:t>
                      </a:r>
                      <a:endParaRPr lang="ru-RU" sz="1100" b="1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</a:tr>
              <a:tr h="6929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Доля расходов бюджета муниципального округа, формируемых в рамках муниципальных программ, в общем объеме расходов бюджета муниципального  округа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90</a:t>
                      </a:r>
                      <a:endParaRPr lang="ru-RU" sz="1100" b="1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97,6</a:t>
                      </a:r>
                      <a:endParaRPr lang="ru-RU" sz="1100" b="1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</a:tr>
              <a:tr h="5363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Прирост налоговых и неналоговых поступлений бюджета муниципального округа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не менее 1,0</a:t>
                      </a:r>
                      <a:endParaRPr lang="ru-RU" sz="1100" b="1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8,3</a:t>
                      </a:r>
                      <a:endParaRPr lang="ru-RU" sz="1100" b="1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</a:tr>
              <a:tr h="4859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Удельный вес муниципальных учреждений муниципального округа, выполнивших в полном объеме муниципальное задание, в общем количестве муниципальных учреждений муниципального  округа, которым установлены муниципальные задания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100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100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4859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Доля образовательных организаций, реализующих программы по финансовой грамотности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%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не менее 80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100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263651" y="5424972"/>
            <a:ext cx="3352800" cy="1283568"/>
          </a:xfrm>
          <a:prstGeom prst="roundRect">
            <a:avLst/>
          </a:prstGeom>
          <a:solidFill>
            <a:srgbClr val="CCFFC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endParaRPr lang="ru-RU" sz="1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реализации муниципальной программы</a:t>
            </a:r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План-21 173,4 </a:t>
            </a:r>
            <a:r>
              <a:rPr lang="ru-RU" sz="1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ru-RU" sz="1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Факт- 21 147,7 </a:t>
            </a:r>
            <a:r>
              <a:rPr lang="ru-RU" sz="1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66428" y="3789040"/>
            <a:ext cx="3352800" cy="1584176"/>
          </a:xfrm>
          <a:prstGeom prst="roundRect">
            <a:avLst/>
          </a:prstGeom>
          <a:solidFill>
            <a:srgbClr val="CCFFC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endParaRPr lang="ru-RU" sz="1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«Повышение эффективности бюджетных расходов </a:t>
            </a: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Лукояновского муниципального округа Нижегородской </a:t>
            </a:r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области»</a:t>
            </a:r>
            <a:endParaRPr lang="ru-RU" sz="1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План-0,0 </a:t>
            </a:r>
            <a:r>
              <a:rPr lang="ru-RU" sz="1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ru-RU" sz="1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Факт- 0,0 </a:t>
            </a:r>
            <a:r>
              <a:rPr lang="ru-RU" sz="1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446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52400" y="152400"/>
            <a:ext cx="8839200" cy="914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plastic"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Муниципальная программа «Управление муниципальными финансами </a:t>
            </a:r>
            <a:r>
              <a:rPr lang="ru-RU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Лукояновского</a:t>
            </a:r>
            <a:r>
              <a:rPr lang="ru-RU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муниципального округа Нижегородской области»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387996"/>
              </p:ext>
            </p:extLst>
          </p:nvPr>
        </p:nvGraphicFramePr>
        <p:xfrm>
          <a:off x="467544" y="1340768"/>
          <a:ext cx="8305800" cy="50367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05800"/>
              </a:tblGrid>
              <a:tr h="631492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Calibri" pitchFamily="34" charset="0"/>
                          <a:cs typeface="Calibri" pitchFamily="34" charset="0"/>
                        </a:rPr>
                        <a:t>Наиболее значимые итоги реализации программы:</a:t>
                      </a:r>
                      <a:endParaRPr lang="ru-RU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8201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Calibri" pitchFamily="34" charset="0"/>
                          <a:cs typeface="Calibri" pitchFamily="34" charset="0"/>
                        </a:rPr>
                        <a:t>Формирование и реализация программного бюджета</a:t>
                      </a:r>
                      <a:r>
                        <a:rPr lang="ru-RU" b="1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b="1" dirty="0" smtClean="0">
                          <a:latin typeface="Calibri" pitchFamily="34" charset="0"/>
                          <a:cs typeface="Calibri" pitchFamily="34" charset="0"/>
                        </a:rPr>
                        <a:t>на трехлетний период</a:t>
                      </a:r>
                      <a:endParaRPr lang="ru-RU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3149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Calibri" pitchFamily="34" charset="0"/>
                          <a:cs typeface="Calibri" pitchFamily="34" charset="0"/>
                        </a:rPr>
                        <a:t>Проведение мероприятий по</a:t>
                      </a:r>
                      <a:r>
                        <a:rPr lang="ru-RU" b="1" baseline="0" dirty="0" smtClean="0">
                          <a:latin typeface="Calibri" pitchFamily="34" charset="0"/>
                          <a:cs typeface="Calibri" pitchFamily="34" charset="0"/>
                        </a:rPr>
                        <a:t> оптимизации структуры государственного долга</a:t>
                      </a:r>
                      <a:endParaRPr lang="ru-RU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8201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Calibri" pitchFamily="34" charset="0"/>
                          <a:cs typeface="Calibri" pitchFamily="34" charset="0"/>
                        </a:rPr>
                        <a:t>Проведение мониторинга оценки качества финансового менеджмента, осуществляемого главными администраторами бюджетных средств </a:t>
                      </a:r>
                    </a:p>
                    <a:p>
                      <a:pPr algn="ctr"/>
                      <a:endParaRPr lang="ru-RU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8201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Calibri" pitchFamily="34" charset="0"/>
                          <a:cs typeface="Calibri" pitchFamily="34" charset="0"/>
                        </a:rPr>
                        <a:t>Проведение оценки результатов, достигнутых муниципальными образованиями в сфере повышения эффективности бюджетных расходов</a:t>
                      </a:r>
                    </a:p>
                    <a:p>
                      <a:pPr algn="ctr"/>
                      <a:endParaRPr lang="ru-RU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3149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Calibri" pitchFamily="34" charset="0"/>
                          <a:cs typeface="Calibri" pitchFamily="34" charset="0"/>
                        </a:rPr>
                        <a:t>Формирование информационного сборника «Бюджет для граждан»</a:t>
                      </a:r>
                      <a:endParaRPr lang="ru-RU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3149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Calibri" pitchFamily="34" charset="0"/>
                          <a:cs typeface="Calibri" pitchFamily="34" charset="0"/>
                        </a:rPr>
                        <a:t>Повышение открытости бюджетных данных </a:t>
                      </a:r>
                      <a:endParaRPr lang="ru-RU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863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52400" y="152400"/>
            <a:ext cx="8839200" cy="685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plastic"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Муниципальная программа «Управление муниципальным имуществом </a:t>
            </a:r>
            <a:r>
              <a:rPr lang="ru-RU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Лукояновского</a:t>
            </a:r>
            <a:r>
              <a:rPr lang="ru-RU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муниципального округа Нижегородской области»</a:t>
            </a:r>
          </a:p>
          <a:p>
            <a:pPr algn="ctr">
              <a:defRPr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7964" y="908720"/>
            <a:ext cx="86680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Цель программы: повышение эффективности управления муниципальным имуществом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Лукояновского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муниципального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округа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Нижегородской области на основе современных принципов и методов управления собственностью, качественное развитие процесса оптимизации состава собственности и увеличение доли имущественных и земельных ресурсов в неналоговых доходах местного бюджета.</a:t>
            </a:r>
          </a:p>
        </p:txBody>
      </p:sp>
      <p:sp>
        <p:nvSpPr>
          <p:cNvPr id="4" name="Скругленный прямоугольник 3"/>
          <p:cNvSpPr>
            <a:spLocks noChangeArrowheads="1"/>
          </p:cNvSpPr>
          <p:nvPr/>
        </p:nvSpPr>
        <p:spPr bwMode="auto">
          <a:xfrm>
            <a:off x="237964" y="1916832"/>
            <a:ext cx="3810000" cy="160020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endParaRPr lang="ru-RU" sz="1200" i="1" dirty="0" smtClean="0"/>
          </a:p>
          <a:p>
            <a:pPr algn="ctr"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1. </a:t>
            </a:r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Управление муниципальным имуществом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Лукояновского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муниципального округа Нижегородской области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План – 4 511,5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Факт – 3 958,2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endParaRPr lang="ru-RU" sz="1600" dirty="0"/>
          </a:p>
        </p:txBody>
      </p:sp>
      <p:sp>
        <p:nvSpPr>
          <p:cNvPr id="5" name="Скругленный прямоугольник 4"/>
          <p:cNvSpPr>
            <a:spLocks noChangeArrowheads="1"/>
          </p:cNvSpPr>
          <p:nvPr/>
        </p:nvSpPr>
        <p:spPr bwMode="auto">
          <a:xfrm>
            <a:off x="4283968" y="1916832"/>
            <a:ext cx="3528392" cy="160020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endParaRPr lang="ru-RU" sz="1200" i="1" dirty="0" smtClean="0"/>
          </a:p>
          <a:p>
            <a:pPr algn="ctr"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2. </a:t>
            </a:r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Обеспечение реализации муниципальной программы»</a:t>
            </a:r>
          </a:p>
          <a:p>
            <a:pPr algn="ctr"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План – 5 703,3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Факт – 5 684,9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8" descr="https://nashedelopravoe.ru/wp-content/uploads/2021/03/14fcb41d887c4acb89706aff0fdaa69d-1536x1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32" y="3933056"/>
            <a:ext cx="3429000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240003"/>
              </p:ext>
            </p:extLst>
          </p:nvPr>
        </p:nvGraphicFramePr>
        <p:xfrm>
          <a:off x="3923928" y="3832359"/>
          <a:ext cx="4800599" cy="296007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895600"/>
                <a:gridCol w="685800"/>
                <a:gridCol w="609600"/>
                <a:gridCol w="609599"/>
              </a:tblGrid>
              <a:tr h="533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Наименование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показателя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индикатора/непосредственного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результата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Ед. изм.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План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Факт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780127">
                <a:tc>
                  <a:txBody>
                    <a:bodyPr/>
                    <a:lstStyle/>
                    <a:p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Количество объектов недвижимости  </a:t>
                      </a:r>
                    </a:p>
                    <a:p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(в т.ч. земельных участков) в отношении которых проведены кадастровые и оценочные работы. 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ед.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173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179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009353">
                <a:tc>
                  <a:txBody>
                    <a:bodyPr/>
                    <a:lstStyle/>
                    <a:p>
                      <a:r>
                        <a:rPr lang="ru-RU" sz="1100" b="1" i="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Доля площади невостребованных земельных долей, в отношении которых проведены работы по признанию права муниципальной собственности, от общей площади невостребованных земельных долей</a:t>
                      </a:r>
                      <a:endParaRPr lang="ru-RU" sz="1100" b="1" i="0" dirty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%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86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86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637193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Величина прямых финансовых поступлений в местный бюджет, администрируемых ОУМИ и ЗР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млн.руб.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11,7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11,7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383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52400" y="116632"/>
            <a:ext cx="8839200" cy="79208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plastic"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Муниципальная программа "Развитие предпринимательства и торговли в </a:t>
            </a:r>
            <a:r>
              <a:rPr lang="ru-RU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Лукояновском</a:t>
            </a:r>
            <a:r>
              <a:rPr lang="ru-RU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муниципальном округе Нижегородской области"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2400" y="908720"/>
            <a:ext cx="883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Цель программы - эффективное управление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Лукояновским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муниципальным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округом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Нижегородской области</a:t>
            </a: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251520" y="1555051"/>
            <a:ext cx="3600400" cy="194595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Подпрограмма 1.</a:t>
            </a:r>
          </a:p>
          <a:p>
            <a:pPr algn="ctr"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Развитие предпринимательства в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Лукояновском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муниципальном округе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План-1 575,0 тыс.руб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Факт-1 575,0 тыс.руб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799507"/>
              </p:ext>
            </p:extLst>
          </p:nvPr>
        </p:nvGraphicFramePr>
        <p:xfrm>
          <a:off x="323528" y="3861048"/>
          <a:ext cx="4176464" cy="226140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77372"/>
                <a:gridCol w="578280"/>
                <a:gridCol w="642533"/>
                <a:gridCol w="578279"/>
              </a:tblGrid>
              <a:tr h="3816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Наименование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показателя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индикатора/непосредственного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результата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Ед. изм.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План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Факт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41931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Количество субъектов малого и среднего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предпринимательства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ед.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474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477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683861">
                <a:tc>
                  <a:txBody>
                    <a:bodyPr/>
                    <a:lstStyle/>
                    <a:p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Объем отгруженных товаров собственного производства, выполнено работ (оказано услуг) собственными силами малыми предприятиями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%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992,7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2 229,2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464725">
                <a:tc>
                  <a:txBody>
                    <a:bodyPr/>
                    <a:lstStyle/>
                    <a:p>
                      <a:pPr algn="just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Доля малого бизнеса в объеме отгруженной продукции по полному кругу организаций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%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44,6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70,5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pic>
        <p:nvPicPr>
          <p:cNvPr id="7" name="Picture 59" descr="https://avatars.mds.yandex.net/i?id=3d89a8542ec1fb14d774bec92e3f8c9a26e3fb5a-7043984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93495"/>
            <a:ext cx="4104456" cy="49317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561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52400" y="152400"/>
            <a:ext cx="8839200" cy="914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/>
          <a:scene3d>
            <a:camera prst="orthographicFront"/>
            <a:lightRig rig="threePt" dir="t"/>
          </a:scene3d>
          <a:sp3d prstMaterial="plastic"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Муниципальная программа </a:t>
            </a:r>
            <a:r>
              <a:rPr lang="ru-RU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«</a:t>
            </a:r>
            <a:r>
              <a:rPr lang="ru-RU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Комфортная и безопасная среда для жизни в </a:t>
            </a:r>
            <a:r>
              <a:rPr lang="ru-RU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Лукояновском</a:t>
            </a:r>
            <a:r>
              <a:rPr lang="ru-RU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муниципальном округе Нижегородской области</a:t>
            </a:r>
            <a:r>
              <a:rPr lang="ru-RU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» </a:t>
            </a:r>
            <a:endParaRPr lang="ru-RU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7668" y="1066800"/>
            <a:ext cx="86680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Цель программы: Повышение качества жизни населения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Лукояновского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муниципального округа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338490"/>
              </p:ext>
            </p:extLst>
          </p:nvPr>
        </p:nvGraphicFramePr>
        <p:xfrm>
          <a:off x="3566673" y="1532411"/>
          <a:ext cx="5062101" cy="189433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053331"/>
                <a:gridCol w="587828"/>
                <a:gridCol w="778136"/>
                <a:gridCol w="642806"/>
              </a:tblGrid>
              <a:tr h="3460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Наименование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показателя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индикатора/непосредственного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результата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Ед. изм.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План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Факт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442200">
                <a:tc>
                  <a:txBody>
                    <a:bodyPr/>
                    <a:lstStyle/>
                    <a:p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Доля населенных пунктов, границы которых установлены, в общем количестве населенных пунктов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%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97,3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98,6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457643">
                <a:tc>
                  <a:txBody>
                    <a:bodyPr/>
                    <a:lstStyle/>
                    <a:p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Доля жилых помещений, подлежащих расселению от общей площади ветхого аварийного фонда МКД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%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17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17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457643">
                <a:tc>
                  <a:txBody>
                    <a:bodyPr/>
                    <a:lstStyle/>
                    <a:p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Доля населения, проживающего в населенных пунктах, имеющих регулярное автобусное сообщение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%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99,8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99,8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sp>
        <p:nvSpPr>
          <p:cNvPr id="6" name="Скругленный прямоугольник 5"/>
          <p:cNvSpPr>
            <a:spLocks noChangeArrowheads="1"/>
          </p:cNvSpPr>
          <p:nvPr/>
        </p:nvSpPr>
        <p:spPr bwMode="auto">
          <a:xfrm>
            <a:off x="291635" y="1377598"/>
            <a:ext cx="3028241" cy="1461646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endParaRPr lang="ru-RU" sz="1100" i="1" dirty="0" smtClean="0"/>
          </a:p>
          <a:p>
            <a:pPr algn="ctr"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1.</a:t>
            </a:r>
          </a:p>
          <a:p>
            <a:pPr algn="ctr"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Развитие социальной и инженерной инфраструктуры </a:t>
            </a:r>
            <a:r>
              <a:rPr lang="ru-RU" sz="1200" i="1" dirty="0" err="1">
                <a:latin typeface="Times New Roman" pitchFamily="18" charset="0"/>
                <a:cs typeface="Times New Roman" pitchFamily="18" charset="0"/>
              </a:rPr>
              <a:t>Лукояновского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 муниципального округа Нижегородской области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План-15 012,5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Факт-10 779,7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Скругленный прямоугольник 6"/>
          <p:cNvSpPr>
            <a:spLocks noChangeArrowheads="1"/>
          </p:cNvSpPr>
          <p:nvPr/>
        </p:nvSpPr>
        <p:spPr bwMode="auto">
          <a:xfrm>
            <a:off x="291636" y="2874304"/>
            <a:ext cx="2998592" cy="1440159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endParaRPr lang="ru-RU" sz="1100" i="1" dirty="0" smtClean="0"/>
          </a:p>
          <a:p>
            <a:pPr algn="ctr"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2.</a:t>
            </a:r>
          </a:p>
          <a:p>
            <a:pPr algn="ctr"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Улучшение жилищных условий граждан в </a:t>
            </a:r>
            <a:r>
              <a:rPr lang="ru-RU" sz="1200" i="1" dirty="0" err="1">
                <a:latin typeface="Times New Roman" pitchFamily="18" charset="0"/>
                <a:cs typeface="Times New Roman" pitchFamily="18" charset="0"/>
              </a:rPr>
              <a:t>Лукояновском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 муниципальном округе Нижегородской области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План-31 218,1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Факт-31 173,0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Скругленный прямоугольник 7"/>
          <p:cNvSpPr>
            <a:spLocks noChangeArrowheads="1"/>
          </p:cNvSpPr>
          <p:nvPr/>
        </p:nvSpPr>
        <p:spPr bwMode="auto">
          <a:xfrm>
            <a:off x="314001" y="4332383"/>
            <a:ext cx="3025998" cy="1256911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endParaRPr lang="ru-RU" sz="1100" i="1" dirty="0" smtClean="0"/>
          </a:p>
          <a:p>
            <a:pPr algn="ctr"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Подпрограмма 3.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Транспортное обслуживание населения и обеспечение безопасности дорожного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движения»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План-7 898,6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Факт-7 898,5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Скругленный прямоугольник 8"/>
          <p:cNvSpPr>
            <a:spLocks noChangeArrowheads="1"/>
          </p:cNvSpPr>
          <p:nvPr/>
        </p:nvSpPr>
        <p:spPr bwMode="auto">
          <a:xfrm>
            <a:off x="314001" y="5694023"/>
            <a:ext cx="3028241" cy="1169994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endParaRPr lang="ru-RU" sz="1100" i="1" dirty="0" smtClean="0"/>
          </a:p>
          <a:p>
            <a:pPr algn="ctr"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Подпрограмма 4.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Обеспечение реализации муниципальной программы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План-124 259,2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Факт-119 359,3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594383"/>
            <a:ext cx="5112568" cy="3171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91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52400" y="152400"/>
            <a:ext cx="8839200" cy="914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plastic"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Муниципальная программа </a:t>
            </a:r>
            <a:r>
              <a:rPr lang="ru-RU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«</a:t>
            </a:r>
            <a:r>
              <a:rPr lang="ru-RU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Развитие физической культуры и спорта </a:t>
            </a:r>
            <a:r>
              <a:rPr lang="ru-RU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Лукояновского</a:t>
            </a:r>
            <a:r>
              <a:rPr lang="ru-RU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муниципального округа Нижегородской области</a:t>
            </a:r>
            <a:r>
              <a:rPr lang="ru-RU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» </a:t>
            </a:r>
            <a:endParaRPr lang="ru-RU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ru-RU" sz="1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96752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Цель программы - создание условий, обеспечивающих возможность гражданам систематически заниматься физической культурой и спортом</a:t>
            </a:r>
          </a:p>
        </p:txBody>
      </p:sp>
      <p:sp>
        <p:nvSpPr>
          <p:cNvPr id="6" name="Скругленный прямоугольник 5"/>
          <p:cNvSpPr>
            <a:spLocks noChangeArrowheads="1"/>
          </p:cNvSpPr>
          <p:nvPr/>
        </p:nvSpPr>
        <p:spPr bwMode="auto">
          <a:xfrm>
            <a:off x="4670386" y="1781527"/>
            <a:ext cx="3960440" cy="1427093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defRPr/>
            </a:pPr>
            <a:endParaRPr lang="ru-RU" sz="1100" i="1" dirty="0" smtClean="0"/>
          </a:p>
          <a:p>
            <a:pPr algn="ctr"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1.</a:t>
            </a:r>
          </a:p>
          <a:p>
            <a:pPr algn="ctr">
              <a:defRPr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«Развитие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физической культуры и массового спорта»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План – 10 307,4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Факт – 9 795,2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492886"/>
              </p:ext>
            </p:extLst>
          </p:nvPr>
        </p:nvGraphicFramePr>
        <p:xfrm>
          <a:off x="251520" y="4365104"/>
          <a:ext cx="4176464" cy="219997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606004"/>
                <a:gridCol w="501707"/>
                <a:gridCol w="537693"/>
                <a:gridCol w="531060"/>
              </a:tblGrid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Наименование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показателя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индикатора/непосредственного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результата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Ед. изм.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План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Факт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764459">
                <a:tc>
                  <a:txBody>
                    <a:bodyPr/>
                    <a:lstStyle/>
                    <a:p>
                      <a:pPr algn="just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Доля населения, систематически занимающегося физической культурой и спортом в общей численности населения района в возрасте от 3 до 79 лет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%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57,0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59,7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783421">
                <a:tc>
                  <a:txBody>
                    <a:bodyPr/>
                    <a:lstStyle/>
                    <a:p>
                      <a:pPr algn="just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Уровень обеспеченности граждан спортивными сооружениями исходя из единовременной пропускной способности объектов спорта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63,0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58,8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pic>
        <p:nvPicPr>
          <p:cNvPr id="6146" name="Picture 2" descr="http://lukgazeta.ru/wp-content/uploads/2023/11/506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8" y="1781527"/>
            <a:ext cx="4104458" cy="24395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lukgazeta.ru/wp-content/uploads/2019/12/%D1%81%D0%BF%D0%BE%D1%80%D1%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386" y="3429000"/>
            <a:ext cx="4142964" cy="3215435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55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52400" y="152400"/>
            <a:ext cx="8839200" cy="914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plastic"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Муниципальная программа </a:t>
            </a:r>
            <a:r>
              <a:rPr lang="ru-RU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«</a:t>
            </a:r>
            <a:r>
              <a:rPr lang="ru-RU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Информационное общество </a:t>
            </a:r>
            <a:r>
              <a:rPr lang="ru-RU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Лукояновского</a:t>
            </a:r>
            <a:r>
              <a:rPr lang="ru-RU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муниципального округа Нижегородской области</a:t>
            </a:r>
            <a:r>
              <a:rPr lang="ru-RU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» </a:t>
            </a:r>
            <a:endParaRPr lang="ru-RU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ru-RU" sz="1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Скругленный прямоугольник 2"/>
          <p:cNvSpPr>
            <a:spLocks noChangeArrowheads="1"/>
          </p:cNvSpPr>
          <p:nvPr/>
        </p:nvSpPr>
        <p:spPr bwMode="auto">
          <a:xfrm>
            <a:off x="323528" y="2144936"/>
            <a:ext cx="3505200" cy="12954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defRPr/>
            </a:pPr>
            <a:endParaRPr lang="ru-RU" sz="1100" i="1" dirty="0" smtClean="0"/>
          </a:p>
          <a:p>
            <a:pPr algn="ctr"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1.</a:t>
            </a:r>
          </a:p>
          <a:p>
            <a:pPr algn="ctr"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Безопасный город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План – 2 503,4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Факт – 2 503,4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Скругленный прямоугольник 3"/>
          <p:cNvSpPr>
            <a:spLocks noChangeArrowheads="1"/>
          </p:cNvSpPr>
          <p:nvPr/>
        </p:nvSpPr>
        <p:spPr bwMode="auto">
          <a:xfrm>
            <a:off x="4139952" y="2132856"/>
            <a:ext cx="3505200" cy="12954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defRPr/>
            </a:pPr>
            <a:endParaRPr lang="ru-RU" sz="1100" i="1" dirty="0" smtClean="0"/>
          </a:p>
          <a:p>
            <a:pPr algn="ctr"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Подпрограмма 2.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Информационная среда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План – 3 714,3 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Факт – 3 528,5 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196752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Цель программы 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качества жизни жителей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Лукояновского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муниципального округа Нижегородской области на основе использования возможностей информационных и телекоммуникационных технологий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537029"/>
              </p:ext>
            </p:extLst>
          </p:nvPr>
        </p:nvGraphicFramePr>
        <p:xfrm>
          <a:off x="323528" y="3970196"/>
          <a:ext cx="4876799" cy="222997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941562"/>
                <a:gridCol w="566310"/>
                <a:gridCol w="749652"/>
                <a:gridCol w="619275"/>
              </a:tblGrid>
              <a:tr h="6757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Наименование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показателя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индикатора/непосредственного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результата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Ед. изм.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План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Факт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548435">
                <a:tc>
                  <a:txBody>
                    <a:bodyPr/>
                    <a:lstStyle/>
                    <a:p>
                      <a:pPr algn="just"/>
                      <a:r>
                        <a:rPr lang="ru-RU" sz="1100" b="1" i="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Доля муниципальных услуг, оказываемых в электронном виде от общего количества оказываемых муниципальных услуг</a:t>
                      </a:r>
                      <a:endParaRPr lang="ru-RU" sz="1100" b="1" i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%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50,0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50,0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783421">
                <a:tc>
                  <a:txBody>
                    <a:bodyPr/>
                    <a:lstStyle/>
                    <a:p>
                      <a:pPr algn="just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Доля населения, проживающего на территории </a:t>
                      </a:r>
                      <a:r>
                        <a:rPr lang="ru-RU" sz="11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Лукояновского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муниципального округа Нижегородской области, охваченного техническими средствами оповещения, в общем количестве населения муниципального округа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82,4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86,0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pic>
        <p:nvPicPr>
          <p:cNvPr id="7" name="Picture 49" descr="https://rb7.ru/system/images/image_links/273743/6587309084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088" y="3573016"/>
            <a:ext cx="3528392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6349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52400" y="152400"/>
            <a:ext cx="8839200" cy="914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plastic"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Муниципальная программа </a:t>
            </a:r>
            <a:r>
              <a:rPr lang="ru-RU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«</a:t>
            </a:r>
            <a:r>
              <a:rPr lang="ru-RU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Территориальное развитие </a:t>
            </a:r>
            <a:r>
              <a:rPr lang="ru-RU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Лукояновского</a:t>
            </a:r>
            <a:r>
              <a:rPr lang="ru-RU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муниципального округа Нижегородской области</a:t>
            </a:r>
            <a:r>
              <a:rPr lang="ru-RU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» </a:t>
            </a:r>
            <a:endParaRPr lang="ru-RU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ru-RU" sz="1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Скругленный прямоугольник 2"/>
          <p:cNvSpPr>
            <a:spLocks noChangeArrowheads="1"/>
          </p:cNvSpPr>
          <p:nvPr/>
        </p:nvSpPr>
        <p:spPr bwMode="auto">
          <a:xfrm>
            <a:off x="152400" y="1781527"/>
            <a:ext cx="3411488" cy="1575465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defRPr/>
            </a:pPr>
            <a:endParaRPr lang="ru-RU" sz="1100" i="1" dirty="0" smtClean="0"/>
          </a:p>
          <a:p>
            <a:pPr algn="ctr"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1.</a:t>
            </a:r>
          </a:p>
          <a:p>
            <a:pPr algn="ctr"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Развитие дорожного хозяйства на территории </a:t>
            </a:r>
            <a:r>
              <a:rPr lang="ru-RU" sz="1200" i="1" dirty="0" err="1">
                <a:latin typeface="Times New Roman" pitchFamily="18" charset="0"/>
                <a:cs typeface="Times New Roman" pitchFamily="18" charset="0"/>
              </a:rPr>
              <a:t>Лукояновского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 муниципального округа Нижегородской области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План – 68 507,7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Факт – 60 405,0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Скругленный прямоугольник 3"/>
          <p:cNvSpPr>
            <a:spLocks noChangeArrowheads="1"/>
          </p:cNvSpPr>
          <p:nvPr/>
        </p:nvSpPr>
        <p:spPr bwMode="auto">
          <a:xfrm>
            <a:off x="3635896" y="1811140"/>
            <a:ext cx="2958562" cy="12954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defRPr/>
            </a:pPr>
            <a:endParaRPr lang="ru-RU" sz="1100" i="1" dirty="0" smtClean="0"/>
          </a:p>
          <a:p>
            <a:pPr algn="ctr"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Подпрограмма 4.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Пожарная безопасность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План – 2 500,0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Факт – 2 414,9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Скругленный прямоугольник 4"/>
          <p:cNvSpPr>
            <a:spLocks noChangeArrowheads="1"/>
          </p:cNvSpPr>
          <p:nvPr/>
        </p:nvSpPr>
        <p:spPr bwMode="auto">
          <a:xfrm>
            <a:off x="152400" y="3463271"/>
            <a:ext cx="3411488" cy="1656184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defRPr/>
            </a:pPr>
            <a:endParaRPr lang="ru-RU" sz="1100" i="1" dirty="0" smtClean="0"/>
          </a:p>
          <a:p>
            <a:pPr algn="ctr"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Подпрограмма 2.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Реализация федеральных и региональных проектов на территории </a:t>
            </a:r>
            <a:r>
              <a:rPr lang="ru-RU" sz="1200" i="1" dirty="0" err="1">
                <a:latin typeface="Times New Roman" pitchFamily="18" charset="0"/>
                <a:cs typeface="Times New Roman" pitchFamily="18" charset="0"/>
              </a:rPr>
              <a:t>Лукояновского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 муниципального округа Нижегородской области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План – 39 378,2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Факт – 36 975,9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Скругленный прямоугольник 5"/>
          <p:cNvSpPr>
            <a:spLocks noChangeArrowheads="1"/>
          </p:cNvSpPr>
          <p:nvPr/>
        </p:nvSpPr>
        <p:spPr bwMode="auto">
          <a:xfrm>
            <a:off x="3635897" y="3212975"/>
            <a:ext cx="2958561" cy="1457243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defRPr/>
            </a:pPr>
            <a:endParaRPr lang="ru-RU" sz="1100" i="1" dirty="0" smtClean="0"/>
          </a:p>
          <a:p>
            <a:pPr algn="ctr"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Обеспечение реализации муниципальной программы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План – 32 865,2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Факт – 32 347,1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Скругленный прямоугольник 6"/>
          <p:cNvSpPr>
            <a:spLocks noChangeArrowheads="1"/>
          </p:cNvSpPr>
          <p:nvPr/>
        </p:nvSpPr>
        <p:spPr bwMode="auto">
          <a:xfrm>
            <a:off x="152400" y="5157192"/>
            <a:ext cx="3411488" cy="1556792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endParaRPr lang="ru-RU" sz="1100" i="1" dirty="0" smtClean="0"/>
          </a:p>
          <a:p>
            <a:pPr algn="ctr"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Подпрограмма 3.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Благоустройство территорий населенных пунктов </a:t>
            </a:r>
            <a:r>
              <a:rPr lang="ru-RU" sz="1200" i="1" dirty="0" err="1">
                <a:latin typeface="Times New Roman" pitchFamily="18" charset="0"/>
                <a:cs typeface="Times New Roman" pitchFamily="18" charset="0"/>
              </a:rPr>
              <a:t>Лукояновского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 муниципального округа Нижегородской области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План – 113 222,5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Факт – 101 615,8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780887"/>
              </p:ext>
            </p:extLst>
          </p:nvPr>
        </p:nvGraphicFramePr>
        <p:xfrm>
          <a:off x="3779912" y="4921568"/>
          <a:ext cx="4876799" cy="182747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941562"/>
                <a:gridCol w="566310"/>
                <a:gridCol w="749652"/>
                <a:gridCol w="619275"/>
              </a:tblGrid>
              <a:tr h="5357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Наименование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показателя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индикатора/непосредственного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результата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Ед. изм.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План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Факт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612726">
                <a:tc>
                  <a:txBody>
                    <a:bodyPr/>
                    <a:lstStyle/>
                    <a:p>
                      <a:pPr algn="just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Протяженность автомобильных дорог общего пользования местного значения на территории </a:t>
                      </a:r>
                      <a:r>
                        <a:rPr lang="ru-RU" sz="11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Лукояновского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муниципального округа</a:t>
                      </a:r>
                      <a:endParaRPr lang="ru-RU" sz="1100" b="1" i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%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381,1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381,1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621163">
                <a:tc>
                  <a:txBody>
                    <a:bodyPr/>
                    <a:lstStyle/>
                    <a:p>
                      <a:pPr algn="just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Доля благоустроенных дворовых территорий от общего количества дворовых территорий, подлежащих благоустройству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100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100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51520" y="1196752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Цель программы 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комфортных условий жизнедеятельности на территории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Лукояновского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муниципального округа Нижегородской области</a:t>
            </a:r>
          </a:p>
        </p:txBody>
      </p:sp>
      <p:pic>
        <p:nvPicPr>
          <p:cNvPr id="4098" name="Picture 2" descr="https://sovmo.tatarstan.ru/file/news/741_n2126508_b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852" y="1781526"/>
            <a:ext cx="2339643" cy="29292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97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52400" y="152400"/>
            <a:ext cx="8839200" cy="914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plastic"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Муниципальная </a:t>
            </a:r>
            <a:r>
              <a:rPr lang="ru-RU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программа "Обеспечение безопасности жизнедеятельности населения </a:t>
            </a:r>
            <a:r>
              <a:rPr lang="ru-RU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Лукояновского</a:t>
            </a:r>
            <a:r>
              <a:rPr lang="ru-RU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муниципального округа Нижегородской области"</a:t>
            </a:r>
            <a:endParaRPr lang="ru-RU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ru-RU" sz="1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Скругленный прямоугольник 2"/>
          <p:cNvSpPr>
            <a:spLocks noChangeArrowheads="1"/>
          </p:cNvSpPr>
          <p:nvPr/>
        </p:nvSpPr>
        <p:spPr bwMode="auto">
          <a:xfrm>
            <a:off x="261947" y="2307837"/>
            <a:ext cx="3505200" cy="1625219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endParaRPr lang="ru-RU" sz="1100" i="1" dirty="0" smtClean="0"/>
          </a:p>
          <a:p>
            <a:pPr algn="ctr"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1.</a:t>
            </a:r>
          </a:p>
          <a:p>
            <a:pPr algn="ctr"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Защита населения и территорий от чрезвычайных ситуаций, обеспечение пожарной безопасности и безопасности людей на водных объектах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План – 188,6 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Факт – 188,6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Скругленный прямоугольник 3"/>
          <p:cNvSpPr>
            <a:spLocks noChangeArrowheads="1"/>
          </p:cNvSpPr>
          <p:nvPr/>
        </p:nvSpPr>
        <p:spPr bwMode="auto">
          <a:xfrm>
            <a:off x="261947" y="4020408"/>
            <a:ext cx="3505200" cy="1496433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defRPr/>
            </a:pPr>
            <a:endParaRPr lang="ru-RU" sz="1100" i="1" dirty="0" smtClean="0"/>
          </a:p>
          <a:p>
            <a:pPr algn="ctr"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Подпрограмма 4.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Развитие системы обеспечения безопасности на территории </a:t>
            </a:r>
            <a:r>
              <a:rPr lang="ru-RU" sz="1200" i="1" dirty="0" err="1">
                <a:latin typeface="Times New Roman" pitchFamily="18" charset="0"/>
                <a:cs typeface="Times New Roman" pitchFamily="18" charset="0"/>
              </a:rPr>
              <a:t>Лукояновского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 муниципального округа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План – 6 814,3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Факт – 6 804,8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Скругленный прямоугольник 4"/>
          <p:cNvSpPr>
            <a:spLocks noChangeArrowheads="1"/>
          </p:cNvSpPr>
          <p:nvPr/>
        </p:nvSpPr>
        <p:spPr bwMode="auto">
          <a:xfrm>
            <a:off x="261947" y="5644691"/>
            <a:ext cx="3515627" cy="1102577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defRPr/>
            </a:pPr>
            <a:endParaRPr lang="ru-RU" sz="1100" i="1" dirty="0" smtClean="0"/>
          </a:p>
          <a:p>
            <a:pPr algn="ctr"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Подпрограмма 5.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Пожарная безопасность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План – 44 081,5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Факт – 42 149,5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0127" y="1136204"/>
            <a:ext cx="8640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Цель программы 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минимизация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социального и экономического ущерба, наносимого населению, экономике и природной среде от чрезвычайных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ситуаций природного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техногенного характера, пожаров, происшествий на водных объектах и развитие системы обеспечения безопасности на территории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Лукояновского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муниципального округа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781119"/>
              </p:ext>
            </p:extLst>
          </p:nvPr>
        </p:nvGraphicFramePr>
        <p:xfrm>
          <a:off x="4015350" y="2420888"/>
          <a:ext cx="4876799" cy="182747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941562"/>
                <a:gridCol w="566310"/>
                <a:gridCol w="749652"/>
                <a:gridCol w="619275"/>
              </a:tblGrid>
              <a:tr h="5357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Наименование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показателя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индикатора/непосредственного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результата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Ед. изм.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План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Факт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612726">
                <a:tc>
                  <a:txBody>
                    <a:bodyPr/>
                    <a:lstStyle/>
                    <a:p>
                      <a:pPr algn="just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Доля населения </a:t>
                      </a:r>
                      <a:r>
                        <a:rPr lang="ru-RU" sz="11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Лукояновского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муниципального округа, проинформированного о мерах пожарной безопасности</a:t>
                      </a:r>
                      <a:endParaRPr lang="ru-RU" sz="1100" b="1" i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%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54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54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621163">
                <a:tc>
                  <a:txBody>
                    <a:bodyPr/>
                    <a:lstStyle/>
                    <a:p>
                      <a:pPr algn="just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Проведение мероприятий, направленных на повышение уровня межведомственного взаимодействия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ед.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12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12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sp>
        <p:nvSpPr>
          <p:cNvPr id="8" name="AutoShape 2" descr="https://sun9-15.userapi.com/c855532/v855532729/1243ab/7VqYGeYTMv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https://sun9-15.userapi.com/c855532/v855532729/1243ab/7VqYGeYTMvM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6" descr="https://sun9-15.userapi.com/c855532/v855532729/1243ab/7VqYGeYTMvM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8" name="Picture 8" descr="https://shkola101saratov-r64.gosweb.gosuslugi.ru/netcat_files/112/1261/7VqYGeYTMv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437112"/>
            <a:ext cx="4995664" cy="21594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15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52400" y="152400"/>
            <a:ext cx="8839200" cy="457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plastic"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Проект инициативного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бюджетирования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«Вам решать!»</a:t>
            </a:r>
          </a:p>
          <a:p>
            <a:pPr algn="ctr">
              <a:defRPr/>
            </a:pP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3" name="Picture 2" descr="https://storage.yandexcloud.net/vyksavkurse-files/1/vqdg5Gc_rmhQKGkVjBNLPLVEmo2psQs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005064"/>
            <a:ext cx="2448272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7169587" y="764704"/>
            <a:ext cx="1278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646097"/>
              </p:ext>
            </p:extLst>
          </p:nvPr>
        </p:nvGraphicFramePr>
        <p:xfrm>
          <a:off x="404210" y="1268760"/>
          <a:ext cx="8458200" cy="21687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1905000"/>
                <a:gridCol w="2057400"/>
                <a:gridCol w="1676400"/>
              </a:tblGrid>
              <a:tr h="316874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План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Факт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% исполнения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79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Объем финансирования</a:t>
                      </a:r>
                    </a:p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44 570,0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44 570,0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100,0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183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Областной бюджет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31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779,4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31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779,4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100,0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183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Муниципальный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бюджет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10 562,1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10 562,1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100,0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183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Средства населения 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228,5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228,5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100,0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050" name="Picture 2" descr="C:\Users\user\Desktop\Снимок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3717032"/>
            <a:ext cx="4332829" cy="28710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02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33400" y="304800"/>
            <a:ext cx="8101258" cy="54093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plastic"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Введение</a:t>
            </a:r>
          </a:p>
        </p:txBody>
      </p:sp>
      <p:pic>
        <p:nvPicPr>
          <p:cNvPr id="4" name="Picture 2" descr="https://avatars.dzeninfra.ru/get-zen_doc/3966998/pub_6068074de0a09f1423f5846e_60680752a77360009028b0c4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219200"/>
            <a:ext cx="56388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9"/>
          <p:cNvSpPr>
            <a:spLocks noChangeArrowheads="1"/>
          </p:cNvSpPr>
          <p:nvPr/>
        </p:nvSpPr>
        <p:spPr bwMode="auto">
          <a:xfrm>
            <a:off x="381000" y="3200400"/>
            <a:ext cx="8382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Arial" charset="0"/>
              <a:buNone/>
            </a:pPr>
            <a:r>
              <a:rPr lang="ru-RU" dirty="0">
                <a:latin typeface="Calibri" pitchFamily="34" charset="0"/>
                <a:cs typeface="Calibri" pitchFamily="34" charset="0"/>
              </a:rPr>
              <a:t>«</a:t>
            </a:r>
            <a:r>
              <a:rPr lang="ru-RU" i="1" dirty="0">
                <a:latin typeface="Calibri" pitchFamily="34" charset="0"/>
                <a:cs typeface="Calibri" pitchFamily="34" charset="0"/>
              </a:rPr>
              <a:t>Бюджет для граждан» - </a:t>
            </a:r>
            <a:r>
              <a:rPr lang="ru-RU" b="0" dirty="0">
                <a:latin typeface="Calibri" pitchFamily="34" charset="0"/>
                <a:cs typeface="Calibri" pitchFamily="34" charset="0"/>
              </a:rPr>
              <a:t>это упрощенная версия бюджета, облегчающая гражданам его понимание, объясняющая планы и действия администрации </a:t>
            </a:r>
            <a:r>
              <a:rPr lang="ru-RU" b="0" dirty="0" err="1">
                <a:latin typeface="Calibri" pitchFamily="34" charset="0"/>
                <a:cs typeface="Calibri" pitchFamily="34" charset="0"/>
              </a:rPr>
              <a:t>Лукояновского</a:t>
            </a:r>
            <a:r>
              <a:rPr lang="ru-RU" b="0" dirty="0">
                <a:latin typeface="Calibri" pitchFamily="34" charset="0"/>
                <a:cs typeface="Calibri" pitchFamily="34" charset="0"/>
              </a:rPr>
              <a:t> муниципального </a:t>
            </a:r>
            <a:r>
              <a:rPr lang="ru-RU" b="0" dirty="0" smtClean="0">
                <a:latin typeface="Calibri" pitchFamily="34" charset="0"/>
                <a:cs typeface="Calibri" pitchFamily="34" charset="0"/>
              </a:rPr>
              <a:t>округа </a:t>
            </a:r>
            <a:r>
              <a:rPr lang="ru-RU" b="0" dirty="0">
                <a:latin typeface="Calibri" pitchFamily="34" charset="0"/>
                <a:cs typeface="Calibri" pitchFamily="34" charset="0"/>
              </a:rPr>
              <a:t>на очередной финансовый  год, проекта решения об исполнении бюджета за отчетный финансовый год в доступной для широкого круга заинтересованных пользователей форме, разрабатываемая в целях ознакомления граждан с основными целями, задачами и приоритетными направлениями бюджетной политики, обоснованиями бюджетных расходов, планируемыми и достигнутыми результатами использования бюджетных ассигнований,  показывающая формы возможного взаимодействия по вопросам расходования общественных </a:t>
            </a:r>
            <a:r>
              <a:rPr lang="ru-RU" b="0" dirty="0" smtClean="0">
                <a:latin typeface="Calibri" pitchFamily="34" charset="0"/>
                <a:cs typeface="Calibri" pitchFamily="34" charset="0"/>
              </a:rPr>
              <a:t>финансов.</a:t>
            </a:r>
            <a:endParaRPr lang="ru-RU" b="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09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52400" y="152400"/>
            <a:ext cx="8839200" cy="457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plastic"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НАЦИОНАЛЬНЫЕ ПРОЕКТЫ</a:t>
            </a:r>
            <a:endParaRPr lang="ru-RU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ru-RU" sz="1400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058066"/>
              </p:ext>
            </p:extLst>
          </p:nvPr>
        </p:nvGraphicFramePr>
        <p:xfrm>
          <a:off x="152399" y="764704"/>
          <a:ext cx="8812089" cy="53549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95265"/>
                <a:gridCol w="792088"/>
                <a:gridCol w="792088"/>
                <a:gridCol w="933310"/>
                <a:gridCol w="938898"/>
                <a:gridCol w="792088"/>
                <a:gridCol w="864096"/>
                <a:gridCol w="936104"/>
                <a:gridCol w="792088"/>
                <a:gridCol w="576064"/>
              </a:tblGrid>
              <a:tr h="620060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национального проекта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00" marR="6300" marT="63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00" marR="6300" marT="63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00" marR="6300" marT="63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00" marR="6300" marT="63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20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00" marR="6300" marT="63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федерального бюджета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00" marR="6300" marT="63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областного бюджета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00" marR="6300" marT="63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местного бюджета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00" marR="6300" marT="63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00" marR="6300" marT="63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федерального бюджета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00" marR="6300" marT="63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областного бюджета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00" marR="6300" marT="63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местного бюджета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00" marR="6300" marT="63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00" marR="6300" marT="63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7817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00" marR="6300" marT="63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201 080,5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00" marR="6300" marT="63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101 674,1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00" marR="6300" marT="63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90 381,8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00" marR="6300" marT="63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9 024,6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00" marR="6300" marT="63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197 453,6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00" marR="6300" marT="63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101 673,9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00" marR="6300" marT="63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87 117,8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00" marR="6300" marT="63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8 661,9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00" marR="6300" marT="63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00" marR="6300" marT="63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6479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Инфраструктура</a:t>
                      </a:r>
                    </a:p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 жизни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00" marR="6300" marT="63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177 679,1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00" marR="6300" marT="63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78 336,9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00" marR="6300" marT="63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90 317,6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00" marR="6300" marT="63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9 024,6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00" marR="6300" marT="63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174 052,4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00" marR="6300" marT="63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78 336,9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00" marR="6300" marT="63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87 053,6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00" marR="6300" marT="63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8 661,9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00" marR="6300" marT="63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00" marR="6300" marT="63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2148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Молодежь и дети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00" marR="6300" marT="63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23 401,4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00" marR="6300" marT="63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23 337,2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00" marR="6300" marT="63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00" marR="6300" marT="63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00" marR="6300" marT="63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23 401,2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00" marR="6300" marT="63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23 337,0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00" marR="6300" marT="63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00" marR="6300" marT="63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00" marR="6300" marT="63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00" marR="6300" marT="63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545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52400" y="152400"/>
            <a:ext cx="8839200" cy="457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plastic"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Муниципальный долг </a:t>
            </a:r>
            <a:r>
              <a:rPr lang="ru-RU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Лукояновского</a:t>
            </a:r>
            <a:r>
              <a:rPr lang="ru-RU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муниципального </a:t>
            </a:r>
            <a:r>
              <a:rPr lang="ru-RU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округа</a:t>
            </a:r>
            <a:endParaRPr lang="ru-RU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08304" y="692696"/>
            <a:ext cx="1278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84601"/>
              </p:ext>
            </p:extLst>
          </p:nvPr>
        </p:nvGraphicFramePr>
        <p:xfrm>
          <a:off x="638708" y="1268760"/>
          <a:ext cx="7929619" cy="1066808"/>
        </p:xfrm>
        <a:graphic>
          <a:graphicData uri="http://schemas.openxmlformats.org/drawingml/2006/table">
            <a:tbl>
              <a:tblPr/>
              <a:tblGrid>
                <a:gridCol w="2286016"/>
                <a:gridCol w="1562084"/>
                <a:gridCol w="1386286"/>
                <a:gridCol w="1157274"/>
                <a:gridCol w="1537959"/>
              </a:tblGrid>
              <a:tr h="5667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8775" marR="8775" marT="8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Объем долга на </a:t>
                      </a:r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01.01.2025 г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</a:p>
                  </a:txBody>
                  <a:tcPr marL="8775" marR="8775" marT="8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Привлечено в </a:t>
                      </a:r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2025 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году</a:t>
                      </a:r>
                    </a:p>
                  </a:txBody>
                  <a:tcPr marL="8775" marR="8775" marT="8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Погашено в </a:t>
                      </a:r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2025 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году</a:t>
                      </a:r>
                    </a:p>
                  </a:txBody>
                  <a:tcPr marL="8775" marR="8775" marT="8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Объем долга на </a:t>
                      </a:r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01.01.2026г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</a:p>
                  </a:txBody>
                  <a:tcPr marL="8775" marR="8775" marT="8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Бюджетный кредит</a:t>
                      </a:r>
                    </a:p>
                  </a:txBody>
                  <a:tcPr marL="8775" marR="8775" marT="8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4 200,0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775" marR="8775" marT="8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0,0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775" marR="8775" marT="8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2 100,0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775" marR="8775" marT="8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2 100,0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775" marR="8775" marT="8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" name="Picture 2" descr="C:\Users\Budg1\Desktop\Бюджет для граждан\01221574f20693166a9470d2071bde2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124200"/>
            <a:ext cx="3240088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540472"/>
              </p:ext>
            </p:extLst>
          </p:nvPr>
        </p:nvGraphicFramePr>
        <p:xfrm>
          <a:off x="3635896" y="3088763"/>
          <a:ext cx="5105400" cy="3009156"/>
        </p:xfrm>
        <a:graphic>
          <a:graphicData uri="http://schemas.openxmlformats.org/drawingml/2006/table">
            <a:tbl>
              <a:tblPr/>
              <a:tblGrid>
                <a:gridCol w="2388246"/>
                <a:gridCol w="1383239"/>
                <a:gridCol w="1333915"/>
              </a:tblGrid>
              <a:tr h="7272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п.2 </a:t>
                      </a: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ст.107 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БК РФ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Предельный объем муниципального долга, тыс.руб.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Муниципальный долг на </a:t>
                      </a: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01.01.2026 г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., тыс.руб.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461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Предельный объем муниципального долга не должен превышать утвержденный общий годовой объем доходов бюджета муниципального </a:t>
                      </a: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округа 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без учета утвержденного объема безвозмездных поступлений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92 572,3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2 100,0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161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52400" y="152400"/>
            <a:ext cx="8839200" cy="457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plastic"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Соблюдение требований бюджетного законодательства</a:t>
            </a:r>
          </a:p>
          <a:p>
            <a:pPr algn="ctr">
              <a:defRPr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177018"/>
              </p:ext>
            </p:extLst>
          </p:nvPr>
        </p:nvGraphicFramePr>
        <p:xfrm>
          <a:off x="228600" y="908720"/>
          <a:ext cx="8763000" cy="477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1467990"/>
                <a:gridCol w="2037210"/>
                <a:gridCol w="1333174"/>
                <a:gridCol w="2172026"/>
              </a:tblGrid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Требование</a:t>
                      </a:r>
                      <a:r>
                        <a:rPr lang="ru-RU" sz="13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нормативного документа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Нормативный документ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Условие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Фактическое значение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Соответствие требованиям Бюджетного кодекса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751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Предельный объем дефицита</a:t>
                      </a: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бюджета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Бюджетный</a:t>
                      </a: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кодекс РФ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Не должен превышать установленного Бюджетным кодексом предела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Не превышает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Соответствует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751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Отношение текущих расходов к </a:t>
                      </a: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доходам бюджета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Бюджетный</a:t>
                      </a: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кодекс РФ</a:t>
                      </a:r>
                      <a:endParaRPr lang="ru-RU" sz="1300" b="1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/>
                      <a:endParaRPr lang="ru-RU" sz="13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Менее 100%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99,2%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Соответствует</a:t>
                      </a:r>
                    </a:p>
                    <a:p>
                      <a:pPr algn="ctr"/>
                      <a:endParaRPr lang="ru-RU" sz="13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4751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Отношение</a:t>
                      </a: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расходов на обслуживание долга к общим расходам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Бюджетный</a:t>
                      </a: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кодекс РФ</a:t>
                      </a:r>
                      <a:endParaRPr lang="ru-RU" sz="1300" b="1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/>
                      <a:endParaRPr lang="ru-RU" sz="13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Не должно превышать 15% расходов бюджета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0,0%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Соответствует</a:t>
                      </a:r>
                    </a:p>
                    <a:p>
                      <a:pPr algn="ctr"/>
                      <a:endParaRPr lang="ru-RU" sz="13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751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Предельный объем государственного долга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Бюджетный</a:t>
                      </a: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кодекс РФ</a:t>
                      </a:r>
                      <a:endParaRPr lang="ru-RU" sz="1300" b="1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/>
                      <a:endParaRPr lang="ru-RU" sz="13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Не должен превышать утвержденный объем доходов районного</a:t>
                      </a: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бюджета без учета утвержденного объема безвозмездных поступлений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Не превышает</a:t>
                      </a:r>
                    </a:p>
                    <a:p>
                      <a:pPr algn="ctr"/>
                      <a:endParaRPr lang="ru-RU" sz="13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Соответствует</a:t>
                      </a:r>
                    </a:p>
                    <a:p>
                      <a:pPr algn="ctr"/>
                      <a:endParaRPr lang="ru-RU" sz="13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81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52400" y="152400"/>
            <a:ext cx="8839200" cy="457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plastic"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Результаты контрольных мероприятий, тыс.рублей</a:t>
            </a:r>
          </a:p>
          <a:p>
            <a:pPr algn="ctr">
              <a:defRPr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13"/>
          <p:cNvSpPr>
            <a:spLocks noChangeArrowheads="1"/>
          </p:cNvSpPr>
          <p:nvPr/>
        </p:nvSpPr>
        <p:spPr bwMode="auto">
          <a:xfrm>
            <a:off x="228600" y="5105400"/>
            <a:ext cx="228600" cy="228600"/>
          </a:xfrm>
          <a:prstGeom prst="rect">
            <a:avLst/>
          </a:prstGeom>
          <a:solidFill>
            <a:srgbClr val="FFCCCC"/>
          </a:solidFill>
          <a:ln w="9525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22076" y="4964668"/>
            <a:ext cx="2368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Сумма без нарушений</a:t>
            </a:r>
          </a:p>
        </p:txBody>
      </p:sp>
      <p:sp>
        <p:nvSpPr>
          <p:cNvPr id="8" name="Прямоугольник 14"/>
          <p:cNvSpPr>
            <a:spLocks noChangeArrowheads="1"/>
          </p:cNvSpPr>
          <p:nvPr/>
        </p:nvSpPr>
        <p:spPr bwMode="auto">
          <a:xfrm>
            <a:off x="228600" y="5715000"/>
            <a:ext cx="228600" cy="228600"/>
          </a:xfrm>
          <a:prstGeom prst="rect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Скругленный прямоугольник 16"/>
          <p:cNvSpPr>
            <a:spLocks noChangeArrowheads="1"/>
          </p:cNvSpPr>
          <p:nvPr/>
        </p:nvSpPr>
        <p:spPr bwMode="auto">
          <a:xfrm>
            <a:off x="685800" y="5715000"/>
            <a:ext cx="4038600" cy="3048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Сумма выявленных нарушений</a:t>
            </a: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4256298"/>
              </p:ext>
            </p:extLst>
          </p:nvPr>
        </p:nvGraphicFramePr>
        <p:xfrm>
          <a:off x="362599" y="2276872"/>
          <a:ext cx="4320480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187624" y="1227502"/>
            <a:ext cx="266429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год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1627158"/>
              </p:ext>
            </p:extLst>
          </p:nvPr>
        </p:nvGraphicFramePr>
        <p:xfrm>
          <a:off x="4499992" y="1130115"/>
          <a:ext cx="4104456" cy="4209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2691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371600" y="152400"/>
            <a:ext cx="7239000" cy="548608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prstMaterial="plastic"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финансовом управлении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83968" y="78172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Разработчиком презентации «Бюджет для граждан» является финансовое управление администрации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Лукояновского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округа.</a:t>
            </a:r>
          </a:p>
          <a:p>
            <a:pPr algn="just">
              <a:defRPr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Основные задачи:</a:t>
            </a:r>
          </a:p>
          <a:p>
            <a:pPr marL="285750" indent="-285750" algn="just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проекта бюджета на очередной финансовый год и плановый период;</a:t>
            </a:r>
          </a:p>
          <a:p>
            <a:pPr marL="285750" indent="-285750" algn="just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исполнения бюджета;</a:t>
            </a:r>
          </a:p>
          <a:p>
            <a:pPr marL="285750" indent="-285750" algn="just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финансового контроля за исполнением бюджета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2465731"/>
              </p:ext>
            </p:extLst>
          </p:nvPr>
        </p:nvGraphicFramePr>
        <p:xfrm>
          <a:off x="35496" y="3533369"/>
          <a:ext cx="9001000" cy="328000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45361"/>
                <a:gridCol w="4655639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Контактная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информация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7723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Заместитель главы администрации, начальник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финансового управления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Маримакова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Ольга Юрьевна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046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607800, Нижегородская обл.,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г.Лукоянов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ул.Коммунистическая, 11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836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Телефон, факс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(83196) 4-19-18, (83196) 4-31-88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электронной почты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luk-finance@yandex.ru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138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Информационный ресурс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https://lukoyanov.nobl.ru/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6597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Режим работы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8-00 до 17-00</a:t>
                      </a:r>
                      <a:endParaRPr lang="ru-RU" sz="14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Перерыв на обед с 12-00 до 13-00</a:t>
                      </a:r>
                    </a:p>
                    <a:p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Выходные дни – </a:t>
                      </a:r>
                      <a:r>
                        <a:rPr lang="ru-RU" sz="1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Сб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53" descr="https://sdo.sofadoma.ru/pluginfile.php/6848/course/overviewfiles/ekon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701675"/>
            <a:ext cx="3660775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44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04800" y="152400"/>
            <a:ext cx="8534400" cy="533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plastic"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Основные понятия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762000"/>
            <a:ext cx="861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Бюджет - это форма образования и расходования денежных средств, предназначенных для финансового обеспечения задач и функций местного самоуправления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s://avatars.dzeninfra.ru/get-zen_doc/4303740/pub_607e873c2a579e6952916fdc_607e87d276a4ad027c8ea3fe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99" y="1844824"/>
            <a:ext cx="806625" cy="759876"/>
          </a:xfrm>
          <a:prstGeom prst="rect">
            <a:avLst/>
          </a:prstGeom>
          <a:noFill/>
        </p:spPr>
      </p:pic>
      <p:pic>
        <p:nvPicPr>
          <p:cNvPr id="6" name="Picture 6" descr="https://loveandmoney.ru/wp-content/uploads/2016/01/koschele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252" y="2895600"/>
            <a:ext cx="1075149" cy="893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https://avatars.mds.yandex.net/i?id=090e380b8d822a91f03bc00bd867436a9b3cb29b-5888651-images-thumbs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106" y="4140751"/>
            <a:ext cx="1043101" cy="1040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524000" y="1962834"/>
            <a:ext cx="693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поступающие в бюджет денежные средства</a:t>
            </a:r>
          </a:p>
        </p:txBody>
      </p:sp>
      <p:sp>
        <p:nvSpPr>
          <p:cNvPr id="10" name="Прямоугольник 11"/>
          <p:cNvSpPr>
            <a:spLocks noChangeArrowheads="1"/>
          </p:cNvSpPr>
          <p:nvPr/>
        </p:nvSpPr>
        <p:spPr bwMode="auto">
          <a:xfrm>
            <a:off x="1524000" y="2895600"/>
            <a:ext cx="6934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i="1" dirty="0"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выплачиваемые из бюджета денежные средства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524000" y="3890665"/>
            <a:ext cx="6864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Дефицит бюджета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превышение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расходов бюджета над его доходами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524000" y="4762500"/>
            <a:ext cx="739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Профицит бюджета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превышение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доходов над его расходами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39552" y="5733256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Обязательное требование, предъявляемое к составлению и утверждению бюджета – это его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сбалансированность</a:t>
            </a:r>
          </a:p>
        </p:txBody>
      </p:sp>
    </p:spTree>
    <p:extLst>
      <p:ext uri="{BB962C8B-B14F-4D97-AF65-F5344CB8AC3E}">
        <p14:creationId xmlns:p14="http://schemas.microsoft.com/office/powerpoint/2010/main" val="401481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04800" y="152400"/>
            <a:ext cx="8534400" cy="533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plastic"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836712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libri" pitchFamily="34" charset="0"/>
                <a:cs typeface="Calibri" pitchFamily="34" charset="0"/>
              </a:rPr>
              <a:t> Межбюджетные отношения - </a:t>
            </a:r>
            <a:r>
              <a:rPr lang="ru-RU" altLang="ru-RU" dirty="0">
                <a:latin typeface="Calibri" pitchFamily="34" charset="0"/>
                <a:cs typeface="Calibri" pitchFamily="34" charset="0"/>
              </a:rPr>
              <a:t>это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</a:t>
            </a:r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024544915"/>
              </p:ext>
            </p:extLst>
          </p:nvPr>
        </p:nvGraphicFramePr>
        <p:xfrm>
          <a:off x="467544" y="2057400"/>
          <a:ext cx="8208912" cy="429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802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66800" y="225658"/>
            <a:ext cx="7609656" cy="54093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plastic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Стадии бюджетного процесса</a:t>
            </a:r>
          </a:p>
        </p:txBody>
      </p:sp>
      <p:grpSp>
        <p:nvGrpSpPr>
          <p:cNvPr id="3" name="Группа 2"/>
          <p:cNvGrpSpPr>
            <a:grpSpLocks/>
          </p:cNvGrpSpPr>
          <p:nvPr/>
        </p:nvGrpSpPr>
        <p:grpSpPr bwMode="auto">
          <a:xfrm>
            <a:off x="1371600" y="1219200"/>
            <a:ext cx="6105525" cy="4679950"/>
            <a:chOff x="1259632" y="1628800"/>
            <a:chExt cx="6105524" cy="4064000"/>
          </a:xfrm>
        </p:grpSpPr>
        <p:sp>
          <p:nvSpPr>
            <p:cNvPr id="4" name="Полилиния 3"/>
            <p:cNvSpPr/>
            <p:nvPr/>
          </p:nvSpPr>
          <p:spPr>
            <a:xfrm>
              <a:off x="1259632" y="1628800"/>
              <a:ext cx="4694236" cy="732016"/>
            </a:xfrm>
            <a:custGeom>
              <a:avLst/>
              <a:gdLst>
                <a:gd name="connsiteX0" fmla="*/ 0 w 4693920"/>
                <a:gd name="connsiteY0" fmla="*/ 73152 h 731520"/>
                <a:gd name="connsiteX1" fmla="*/ 73152 w 4693920"/>
                <a:gd name="connsiteY1" fmla="*/ 0 h 731520"/>
                <a:gd name="connsiteX2" fmla="*/ 4620768 w 4693920"/>
                <a:gd name="connsiteY2" fmla="*/ 0 h 731520"/>
                <a:gd name="connsiteX3" fmla="*/ 4693920 w 4693920"/>
                <a:gd name="connsiteY3" fmla="*/ 73152 h 731520"/>
                <a:gd name="connsiteX4" fmla="*/ 4693920 w 4693920"/>
                <a:gd name="connsiteY4" fmla="*/ 658368 h 731520"/>
                <a:gd name="connsiteX5" fmla="*/ 4620768 w 4693920"/>
                <a:gd name="connsiteY5" fmla="*/ 731520 h 731520"/>
                <a:gd name="connsiteX6" fmla="*/ 73152 w 4693920"/>
                <a:gd name="connsiteY6" fmla="*/ 731520 h 731520"/>
                <a:gd name="connsiteX7" fmla="*/ 0 w 4693920"/>
                <a:gd name="connsiteY7" fmla="*/ 658368 h 731520"/>
                <a:gd name="connsiteX8" fmla="*/ 0 w 4693920"/>
                <a:gd name="connsiteY8" fmla="*/ 73152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93920" h="731520">
                  <a:moveTo>
                    <a:pt x="0" y="73152"/>
                  </a:moveTo>
                  <a:cubicBezTo>
                    <a:pt x="0" y="32751"/>
                    <a:pt x="32751" y="0"/>
                    <a:pt x="73152" y="0"/>
                  </a:cubicBezTo>
                  <a:lnTo>
                    <a:pt x="4620768" y="0"/>
                  </a:lnTo>
                  <a:cubicBezTo>
                    <a:pt x="4661169" y="0"/>
                    <a:pt x="4693920" y="32751"/>
                    <a:pt x="4693920" y="73152"/>
                  </a:cubicBezTo>
                  <a:lnTo>
                    <a:pt x="4693920" y="658368"/>
                  </a:lnTo>
                  <a:cubicBezTo>
                    <a:pt x="4693920" y="698769"/>
                    <a:pt x="4661169" y="731520"/>
                    <a:pt x="4620768" y="731520"/>
                  </a:cubicBezTo>
                  <a:lnTo>
                    <a:pt x="73152" y="731520"/>
                  </a:lnTo>
                  <a:cubicBezTo>
                    <a:pt x="32751" y="731520"/>
                    <a:pt x="0" y="698769"/>
                    <a:pt x="0" y="658368"/>
                  </a:cubicBezTo>
                  <a:lnTo>
                    <a:pt x="0" y="73152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93815" tIns="93815" rIns="925919" bIns="93815" spcCol="1270" anchor="ctr"/>
            <a:lstStyle/>
            <a:p>
              <a:pPr algn="ctr" defTabSz="844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Составление проекта бюджета</a:t>
              </a:r>
            </a:p>
          </p:txBody>
        </p:sp>
        <p:sp>
          <p:nvSpPr>
            <p:cNvPr id="5" name="Полилиния 4"/>
            <p:cNvSpPr/>
            <p:nvPr/>
          </p:nvSpPr>
          <p:spPr>
            <a:xfrm>
              <a:off x="1610469" y="2461451"/>
              <a:ext cx="4694237" cy="732016"/>
            </a:xfrm>
            <a:custGeom>
              <a:avLst/>
              <a:gdLst>
                <a:gd name="connsiteX0" fmla="*/ 0 w 4693920"/>
                <a:gd name="connsiteY0" fmla="*/ 73152 h 731520"/>
                <a:gd name="connsiteX1" fmla="*/ 73152 w 4693920"/>
                <a:gd name="connsiteY1" fmla="*/ 0 h 731520"/>
                <a:gd name="connsiteX2" fmla="*/ 4620768 w 4693920"/>
                <a:gd name="connsiteY2" fmla="*/ 0 h 731520"/>
                <a:gd name="connsiteX3" fmla="*/ 4693920 w 4693920"/>
                <a:gd name="connsiteY3" fmla="*/ 73152 h 731520"/>
                <a:gd name="connsiteX4" fmla="*/ 4693920 w 4693920"/>
                <a:gd name="connsiteY4" fmla="*/ 658368 h 731520"/>
                <a:gd name="connsiteX5" fmla="*/ 4620768 w 4693920"/>
                <a:gd name="connsiteY5" fmla="*/ 731520 h 731520"/>
                <a:gd name="connsiteX6" fmla="*/ 73152 w 4693920"/>
                <a:gd name="connsiteY6" fmla="*/ 731520 h 731520"/>
                <a:gd name="connsiteX7" fmla="*/ 0 w 4693920"/>
                <a:gd name="connsiteY7" fmla="*/ 658368 h 731520"/>
                <a:gd name="connsiteX8" fmla="*/ 0 w 4693920"/>
                <a:gd name="connsiteY8" fmla="*/ 73152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93920" h="731520">
                  <a:moveTo>
                    <a:pt x="0" y="73152"/>
                  </a:moveTo>
                  <a:cubicBezTo>
                    <a:pt x="0" y="32751"/>
                    <a:pt x="32751" y="0"/>
                    <a:pt x="73152" y="0"/>
                  </a:cubicBezTo>
                  <a:lnTo>
                    <a:pt x="4620768" y="0"/>
                  </a:lnTo>
                  <a:cubicBezTo>
                    <a:pt x="4661169" y="0"/>
                    <a:pt x="4693920" y="32751"/>
                    <a:pt x="4693920" y="73152"/>
                  </a:cubicBezTo>
                  <a:lnTo>
                    <a:pt x="4693920" y="658368"/>
                  </a:lnTo>
                  <a:cubicBezTo>
                    <a:pt x="4693920" y="698769"/>
                    <a:pt x="4661169" y="731520"/>
                    <a:pt x="4620768" y="731520"/>
                  </a:cubicBezTo>
                  <a:lnTo>
                    <a:pt x="73152" y="731520"/>
                  </a:lnTo>
                  <a:cubicBezTo>
                    <a:pt x="32751" y="731520"/>
                    <a:pt x="0" y="698769"/>
                    <a:pt x="0" y="658368"/>
                  </a:cubicBezTo>
                  <a:lnTo>
                    <a:pt x="0" y="73152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2483469"/>
                <a:satOff val="9953"/>
                <a:lumOff val="2157"/>
                <a:alphaOff val="0"/>
              </a:schemeClr>
            </a:fillRef>
            <a:effectRef idx="0">
              <a:schemeClr val="accent5">
                <a:hueOff val="-2483469"/>
                <a:satOff val="9953"/>
                <a:lumOff val="2157"/>
                <a:alphaOff val="0"/>
              </a:schemeClr>
            </a:effectRef>
            <a:fontRef idx="minor">
              <a:schemeClr val="lt1"/>
            </a:fontRef>
          </p:style>
          <p:txBody>
            <a:bodyPr lIns="93815" tIns="93815" rIns="919823" bIns="93816" spcCol="1270" anchor="ctr"/>
            <a:lstStyle/>
            <a:p>
              <a:pPr defTabSz="844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Рассмотрение проекта бюджета</a:t>
              </a:r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1961307" y="3295481"/>
              <a:ext cx="4692649" cy="730638"/>
            </a:xfrm>
            <a:custGeom>
              <a:avLst/>
              <a:gdLst>
                <a:gd name="connsiteX0" fmla="*/ 0 w 4693920"/>
                <a:gd name="connsiteY0" fmla="*/ 73152 h 731520"/>
                <a:gd name="connsiteX1" fmla="*/ 73152 w 4693920"/>
                <a:gd name="connsiteY1" fmla="*/ 0 h 731520"/>
                <a:gd name="connsiteX2" fmla="*/ 4620768 w 4693920"/>
                <a:gd name="connsiteY2" fmla="*/ 0 h 731520"/>
                <a:gd name="connsiteX3" fmla="*/ 4693920 w 4693920"/>
                <a:gd name="connsiteY3" fmla="*/ 73152 h 731520"/>
                <a:gd name="connsiteX4" fmla="*/ 4693920 w 4693920"/>
                <a:gd name="connsiteY4" fmla="*/ 658368 h 731520"/>
                <a:gd name="connsiteX5" fmla="*/ 4620768 w 4693920"/>
                <a:gd name="connsiteY5" fmla="*/ 731520 h 731520"/>
                <a:gd name="connsiteX6" fmla="*/ 73152 w 4693920"/>
                <a:gd name="connsiteY6" fmla="*/ 731520 h 731520"/>
                <a:gd name="connsiteX7" fmla="*/ 0 w 4693920"/>
                <a:gd name="connsiteY7" fmla="*/ 658368 h 731520"/>
                <a:gd name="connsiteX8" fmla="*/ 0 w 4693920"/>
                <a:gd name="connsiteY8" fmla="*/ 73152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93920" h="731520">
                  <a:moveTo>
                    <a:pt x="0" y="73152"/>
                  </a:moveTo>
                  <a:cubicBezTo>
                    <a:pt x="0" y="32751"/>
                    <a:pt x="32751" y="0"/>
                    <a:pt x="73152" y="0"/>
                  </a:cubicBezTo>
                  <a:lnTo>
                    <a:pt x="4620768" y="0"/>
                  </a:lnTo>
                  <a:cubicBezTo>
                    <a:pt x="4661169" y="0"/>
                    <a:pt x="4693920" y="32751"/>
                    <a:pt x="4693920" y="73152"/>
                  </a:cubicBezTo>
                  <a:lnTo>
                    <a:pt x="4693920" y="658368"/>
                  </a:lnTo>
                  <a:cubicBezTo>
                    <a:pt x="4693920" y="698769"/>
                    <a:pt x="4661169" y="731520"/>
                    <a:pt x="4620768" y="731520"/>
                  </a:cubicBezTo>
                  <a:lnTo>
                    <a:pt x="73152" y="731520"/>
                  </a:lnTo>
                  <a:cubicBezTo>
                    <a:pt x="32751" y="731520"/>
                    <a:pt x="0" y="698769"/>
                    <a:pt x="0" y="658368"/>
                  </a:cubicBezTo>
                  <a:lnTo>
                    <a:pt x="0" y="73152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0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  <p:txBody>
            <a:bodyPr lIns="93815" tIns="93815" rIns="919823" bIns="93816" spcCol="1270" anchor="ctr"/>
            <a:lstStyle/>
            <a:p>
              <a:pPr defTabSz="844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Утверждение бюджета</a:t>
              </a: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2310557" y="4128132"/>
              <a:ext cx="4694236" cy="732017"/>
            </a:xfrm>
            <a:custGeom>
              <a:avLst/>
              <a:gdLst>
                <a:gd name="connsiteX0" fmla="*/ 0 w 4693920"/>
                <a:gd name="connsiteY0" fmla="*/ 73152 h 731520"/>
                <a:gd name="connsiteX1" fmla="*/ 73152 w 4693920"/>
                <a:gd name="connsiteY1" fmla="*/ 0 h 731520"/>
                <a:gd name="connsiteX2" fmla="*/ 4620768 w 4693920"/>
                <a:gd name="connsiteY2" fmla="*/ 0 h 731520"/>
                <a:gd name="connsiteX3" fmla="*/ 4693920 w 4693920"/>
                <a:gd name="connsiteY3" fmla="*/ 73152 h 731520"/>
                <a:gd name="connsiteX4" fmla="*/ 4693920 w 4693920"/>
                <a:gd name="connsiteY4" fmla="*/ 658368 h 731520"/>
                <a:gd name="connsiteX5" fmla="*/ 4620768 w 4693920"/>
                <a:gd name="connsiteY5" fmla="*/ 731520 h 731520"/>
                <a:gd name="connsiteX6" fmla="*/ 73152 w 4693920"/>
                <a:gd name="connsiteY6" fmla="*/ 731520 h 731520"/>
                <a:gd name="connsiteX7" fmla="*/ 0 w 4693920"/>
                <a:gd name="connsiteY7" fmla="*/ 658368 h 731520"/>
                <a:gd name="connsiteX8" fmla="*/ 0 w 4693920"/>
                <a:gd name="connsiteY8" fmla="*/ 73152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93920" h="731520">
                  <a:moveTo>
                    <a:pt x="0" y="73152"/>
                  </a:moveTo>
                  <a:cubicBezTo>
                    <a:pt x="0" y="32751"/>
                    <a:pt x="32751" y="0"/>
                    <a:pt x="73152" y="0"/>
                  </a:cubicBezTo>
                  <a:lnTo>
                    <a:pt x="4620768" y="0"/>
                  </a:lnTo>
                  <a:cubicBezTo>
                    <a:pt x="4661169" y="0"/>
                    <a:pt x="4693920" y="32751"/>
                    <a:pt x="4693920" y="73152"/>
                  </a:cubicBezTo>
                  <a:lnTo>
                    <a:pt x="4693920" y="658368"/>
                  </a:lnTo>
                  <a:cubicBezTo>
                    <a:pt x="4693920" y="698769"/>
                    <a:pt x="4661169" y="731520"/>
                    <a:pt x="4620768" y="731520"/>
                  </a:cubicBezTo>
                  <a:lnTo>
                    <a:pt x="73152" y="731520"/>
                  </a:lnTo>
                  <a:cubicBezTo>
                    <a:pt x="32751" y="731520"/>
                    <a:pt x="0" y="698769"/>
                    <a:pt x="0" y="658368"/>
                  </a:cubicBezTo>
                  <a:lnTo>
                    <a:pt x="0" y="73152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450407"/>
                <a:satOff val="29858"/>
                <a:lumOff val="6471"/>
                <a:alphaOff val="0"/>
              </a:schemeClr>
            </a:fillRef>
            <a:effectRef idx="0">
              <a:schemeClr val="accent5">
                <a:hueOff val="-7450407"/>
                <a:satOff val="29858"/>
                <a:lumOff val="6471"/>
                <a:alphaOff val="0"/>
              </a:schemeClr>
            </a:effectRef>
            <a:fontRef idx="minor">
              <a:schemeClr val="lt1"/>
            </a:fontRef>
          </p:style>
          <p:txBody>
            <a:bodyPr lIns="93815" tIns="93815" rIns="919823" bIns="93816" spcCol="1270" anchor="ctr"/>
            <a:lstStyle/>
            <a:p>
              <a:pPr defTabSz="844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Исполнение бюджета </a:t>
              </a: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2661394" y="4960783"/>
              <a:ext cx="4694237" cy="732017"/>
            </a:xfrm>
            <a:custGeom>
              <a:avLst/>
              <a:gdLst>
                <a:gd name="connsiteX0" fmla="*/ 0 w 4693920"/>
                <a:gd name="connsiteY0" fmla="*/ 73152 h 731520"/>
                <a:gd name="connsiteX1" fmla="*/ 73152 w 4693920"/>
                <a:gd name="connsiteY1" fmla="*/ 0 h 731520"/>
                <a:gd name="connsiteX2" fmla="*/ 4620768 w 4693920"/>
                <a:gd name="connsiteY2" fmla="*/ 0 h 731520"/>
                <a:gd name="connsiteX3" fmla="*/ 4693920 w 4693920"/>
                <a:gd name="connsiteY3" fmla="*/ 73152 h 731520"/>
                <a:gd name="connsiteX4" fmla="*/ 4693920 w 4693920"/>
                <a:gd name="connsiteY4" fmla="*/ 658368 h 731520"/>
                <a:gd name="connsiteX5" fmla="*/ 4620768 w 4693920"/>
                <a:gd name="connsiteY5" fmla="*/ 731520 h 731520"/>
                <a:gd name="connsiteX6" fmla="*/ 73152 w 4693920"/>
                <a:gd name="connsiteY6" fmla="*/ 731520 h 731520"/>
                <a:gd name="connsiteX7" fmla="*/ 0 w 4693920"/>
                <a:gd name="connsiteY7" fmla="*/ 658368 h 731520"/>
                <a:gd name="connsiteX8" fmla="*/ 0 w 4693920"/>
                <a:gd name="connsiteY8" fmla="*/ 73152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93920" h="731520">
                  <a:moveTo>
                    <a:pt x="0" y="73152"/>
                  </a:moveTo>
                  <a:cubicBezTo>
                    <a:pt x="0" y="32751"/>
                    <a:pt x="32751" y="0"/>
                    <a:pt x="73152" y="0"/>
                  </a:cubicBezTo>
                  <a:lnTo>
                    <a:pt x="4620768" y="0"/>
                  </a:lnTo>
                  <a:cubicBezTo>
                    <a:pt x="4661169" y="0"/>
                    <a:pt x="4693920" y="32751"/>
                    <a:pt x="4693920" y="73152"/>
                  </a:cubicBezTo>
                  <a:lnTo>
                    <a:pt x="4693920" y="658368"/>
                  </a:lnTo>
                  <a:cubicBezTo>
                    <a:pt x="4693920" y="698769"/>
                    <a:pt x="4661169" y="731520"/>
                    <a:pt x="4620768" y="731520"/>
                  </a:cubicBezTo>
                  <a:lnTo>
                    <a:pt x="73152" y="731520"/>
                  </a:lnTo>
                  <a:cubicBezTo>
                    <a:pt x="32751" y="731520"/>
                    <a:pt x="0" y="698769"/>
                    <a:pt x="0" y="658368"/>
                  </a:cubicBezTo>
                  <a:lnTo>
                    <a:pt x="0" y="7315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  <p:txBody>
            <a:bodyPr lIns="93815" tIns="93815" rIns="919823" bIns="93816" spcCol="1270" anchor="ctr"/>
            <a:lstStyle/>
            <a:p>
              <a:pPr defTabSz="844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Рассмотрение и утверждение отчета об исполнении бюджета</a:t>
              </a: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5477618" y="2163682"/>
              <a:ext cx="476250" cy="475603"/>
            </a:xfrm>
            <a:custGeom>
              <a:avLst/>
              <a:gdLst>
                <a:gd name="connsiteX0" fmla="*/ 0 w 475488"/>
                <a:gd name="connsiteY0" fmla="*/ 261518 h 475488"/>
                <a:gd name="connsiteX1" fmla="*/ 106985 w 475488"/>
                <a:gd name="connsiteY1" fmla="*/ 261518 h 475488"/>
                <a:gd name="connsiteX2" fmla="*/ 106985 w 475488"/>
                <a:gd name="connsiteY2" fmla="*/ 0 h 475488"/>
                <a:gd name="connsiteX3" fmla="*/ 368503 w 475488"/>
                <a:gd name="connsiteY3" fmla="*/ 0 h 475488"/>
                <a:gd name="connsiteX4" fmla="*/ 368503 w 475488"/>
                <a:gd name="connsiteY4" fmla="*/ 261518 h 475488"/>
                <a:gd name="connsiteX5" fmla="*/ 475488 w 475488"/>
                <a:gd name="connsiteY5" fmla="*/ 261518 h 475488"/>
                <a:gd name="connsiteX6" fmla="*/ 237744 w 475488"/>
                <a:gd name="connsiteY6" fmla="*/ 475488 h 475488"/>
                <a:gd name="connsiteX7" fmla="*/ 0 w 475488"/>
                <a:gd name="connsiteY7" fmla="*/ 261518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5488" h="475488">
                  <a:moveTo>
                    <a:pt x="0" y="261518"/>
                  </a:moveTo>
                  <a:lnTo>
                    <a:pt x="106985" y="261518"/>
                  </a:lnTo>
                  <a:lnTo>
                    <a:pt x="106985" y="0"/>
                  </a:lnTo>
                  <a:lnTo>
                    <a:pt x="368503" y="0"/>
                  </a:lnTo>
                  <a:lnTo>
                    <a:pt x="368503" y="261518"/>
                  </a:lnTo>
                  <a:lnTo>
                    <a:pt x="475488" y="261518"/>
                  </a:lnTo>
                  <a:lnTo>
                    <a:pt x="237744" y="475488"/>
                  </a:lnTo>
                  <a:lnTo>
                    <a:pt x="0" y="26151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90000"/>
              </a:schemeClr>
            </a:solidFill>
          </p:spPr>
          <p:style>
            <a:lnRef idx="2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33655" tIns="26670" rIns="133655" bIns="144353" spcCol="1270" anchor="ctr"/>
            <a:lstStyle/>
            <a:p>
              <a:pPr algn="ctr" defTabSz="9334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100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5828456" y="2996333"/>
              <a:ext cx="476250" cy="475603"/>
            </a:xfrm>
            <a:custGeom>
              <a:avLst/>
              <a:gdLst>
                <a:gd name="connsiteX0" fmla="*/ 0 w 475488"/>
                <a:gd name="connsiteY0" fmla="*/ 261518 h 475488"/>
                <a:gd name="connsiteX1" fmla="*/ 106985 w 475488"/>
                <a:gd name="connsiteY1" fmla="*/ 261518 h 475488"/>
                <a:gd name="connsiteX2" fmla="*/ 106985 w 475488"/>
                <a:gd name="connsiteY2" fmla="*/ 0 h 475488"/>
                <a:gd name="connsiteX3" fmla="*/ 368503 w 475488"/>
                <a:gd name="connsiteY3" fmla="*/ 0 h 475488"/>
                <a:gd name="connsiteX4" fmla="*/ 368503 w 475488"/>
                <a:gd name="connsiteY4" fmla="*/ 261518 h 475488"/>
                <a:gd name="connsiteX5" fmla="*/ 475488 w 475488"/>
                <a:gd name="connsiteY5" fmla="*/ 261518 h 475488"/>
                <a:gd name="connsiteX6" fmla="*/ 237744 w 475488"/>
                <a:gd name="connsiteY6" fmla="*/ 475488 h 475488"/>
                <a:gd name="connsiteX7" fmla="*/ 0 w 475488"/>
                <a:gd name="connsiteY7" fmla="*/ 261518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5488" h="475488">
                  <a:moveTo>
                    <a:pt x="0" y="261518"/>
                  </a:moveTo>
                  <a:lnTo>
                    <a:pt x="106985" y="261518"/>
                  </a:lnTo>
                  <a:lnTo>
                    <a:pt x="106985" y="0"/>
                  </a:lnTo>
                  <a:lnTo>
                    <a:pt x="368503" y="0"/>
                  </a:lnTo>
                  <a:lnTo>
                    <a:pt x="368503" y="261518"/>
                  </a:lnTo>
                  <a:lnTo>
                    <a:pt x="475488" y="261518"/>
                  </a:lnTo>
                  <a:lnTo>
                    <a:pt x="237744" y="475488"/>
                  </a:lnTo>
                  <a:lnTo>
                    <a:pt x="0" y="26151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90000"/>
              </a:schemeClr>
            </a:solidFill>
          </p:spPr>
          <p:style>
            <a:lnRef idx="2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alpha val="90000"/>
                <a:hueOff val="-3580161"/>
                <a:satOff val="16084"/>
                <a:lumOff val="1106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-3580161"/>
                <a:satOff val="16084"/>
                <a:lumOff val="1106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33655" tIns="26670" rIns="133655" bIns="144353" spcCol="1270" anchor="ctr"/>
            <a:lstStyle/>
            <a:p>
              <a:pPr algn="ctr" defTabSz="9334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100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6179293" y="3816577"/>
              <a:ext cx="474663" cy="475604"/>
            </a:xfrm>
            <a:custGeom>
              <a:avLst/>
              <a:gdLst>
                <a:gd name="connsiteX0" fmla="*/ 0 w 475488"/>
                <a:gd name="connsiteY0" fmla="*/ 261518 h 475488"/>
                <a:gd name="connsiteX1" fmla="*/ 106985 w 475488"/>
                <a:gd name="connsiteY1" fmla="*/ 261518 h 475488"/>
                <a:gd name="connsiteX2" fmla="*/ 106985 w 475488"/>
                <a:gd name="connsiteY2" fmla="*/ 0 h 475488"/>
                <a:gd name="connsiteX3" fmla="*/ 368503 w 475488"/>
                <a:gd name="connsiteY3" fmla="*/ 0 h 475488"/>
                <a:gd name="connsiteX4" fmla="*/ 368503 w 475488"/>
                <a:gd name="connsiteY4" fmla="*/ 261518 h 475488"/>
                <a:gd name="connsiteX5" fmla="*/ 475488 w 475488"/>
                <a:gd name="connsiteY5" fmla="*/ 261518 h 475488"/>
                <a:gd name="connsiteX6" fmla="*/ 237744 w 475488"/>
                <a:gd name="connsiteY6" fmla="*/ 475488 h 475488"/>
                <a:gd name="connsiteX7" fmla="*/ 0 w 475488"/>
                <a:gd name="connsiteY7" fmla="*/ 261518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5488" h="475488">
                  <a:moveTo>
                    <a:pt x="0" y="261518"/>
                  </a:moveTo>
                  <a:lnTo>
                    <a:pt x="106985" y="261518"/>
                  </a:lnTo>
                  <a:lnTo>
                    <a:pt x="106985" y="0"/>
                  </a:lnTo>
                  <a:lnTo>
                    <a:pt x="368503" y="0"/>
                  </a:lnTo>
                  <a:lnTo>
                    <a:pt x="368503" y="261518"/>
                  </a:lnTo>
                  <a:lnTo>
                    <a:pt x="475488" y="261518"/>
                  </a:lnTo>
                  <a:lnTo>
                    <a:pt x="237744" y="475488"/>
                  </a:lnTo>
                  <a:lnTo>
                    <a:pt x="0" y="26151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90000"/>
              </a:schemeClr>
            </a:solidFill>
          </p:spPr>
          <p:style>
            <a:lnRef idx="2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alpha val="90000"/>
                <a:hueOff val="-7160321"/>
                <a:satOff val="32169"/>
                <a:lumOff val="2211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-7160321"/>
                <a:satOff val="32169"/>
                <a:lumOff val="2211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33655" tIns="26670" rIns="133655" bIns="144353" spcCol="1270" anchor="ctr"/>
            <a:lstStyle/>
            <a:p>
              <a:pPr algn="ctr" defTabSz="9334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100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6604214" y="4462893"/>
              <a:ext cx="474662" cy="475603"/>
            </a:xfrm>
            <a:custGeom>
              <a:avLst/>
              <a:gdLst>
                <a:gd name="connsiteX0" fmla="*/ 0 w 475488"/>
                <a:gd name="connsiteY0" fmla="*/ 261518 h 475488"/>
                <a:gd name="connsiteX1" fmla="*/ 106985 w 475488"/>
                <a:gd name="connsiteY1" fmla="*/ 261518 h 475488"/>
                <a:gd name="connsiteX2" fmla="*/ 106985 w 475488"/>
                <a:gd name="connsiteY2" fmla="*/ 0 h 475488"/>
                <a:gd name="connsiteX3" fmla="*/ 368503 w 475488"/>
                <a:gd name="connsiteY3" fmla="*/ 0 h 475488"/>
                <a:gd name="connsiteX4" fmla="*/ 368503 w 475488"/>
                <a:gd name="connsiteY4" fmla="*/ 261518 h 475488"/>
                <a:gd name="connsiteX5" fmla="*/ 475488 w 475488"/>
                <a:gd name="connsiteY5" fmla="*/ 261518 h 475488"/>
                <a:gd name="connsiteX6" fmla="*/ 237744 w 475488"/>
                <a:gd name="connsiteY6" fmla="*/ 475488 h 475488"/>
                <a:gd name="connsiteX7" fmla="*/ 0 w 475488"/>
                <a:gd name="connsiteY7" fmla="*/ 261518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5488" h="475488">
                  <a:moveTo>
                    <a:pt x="0" y="261518"/>
                  </a:moveTo>
                  <a:lnTo>
                    <a:pt x="106985" y="261518"/>
                  </a:lnTo>
                  <a:lnTo>
                    <a:pt x="106985" y="0"/>
                  </a:lnTo>
                  <a:lnTo>
                    <a:pt x="368503" y="0"/>
                  </a:lnTo>
                  <a:lnTo>
                    <a:pt x="368503" y="261518"/>
                  </a:lnTo>
                  <a:lnTo>
                    <a:pt x="475488" y="261518"/>
                  </a:lnTo>
                  <a:lnTo>
                    <a:pt x="237744" y="475488"/>
                  </a:lnTo>
                  <a:lnTo>
                    <a:pt x="0" y="26151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90000"/>
              </a:schemeClr>
            </a:solidFill>
          </p:spPr>
          <p:style>
            <a:lnRef idx="2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alpha val="90000"/>
                <a:hueOff val="-10740482"/>
                <a:satOff val="48253"/>
                <a:lumOff val="3317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-10740482"/>
                <a:satOff val="48253"/>
                <a:lumOff val="3317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33655" tIns="26670" rIns="133655" bIns="144353" spcCol="1270" anchor="ctr"/>
            <a:lstStyle/>
            <a:p>
              <a:pPr algn="ctr" defTabSz="9334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100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2670919" y="4946998"/>
              <a:ext cx="4694237" cy="732017"/>
            </a:xfrm>
            <a:custGeom>
              <a:avLst/>
              <a:gdLst>
                <a:gd name="connsiteX0" fmla="*/ 0 w 4693920"/>
                <a:gd name="connsiteY0" fmla="*/ 73152 h 731520"/>
                <a:gd name="connsiteX1" fmla="*/ 73152 w 4693920"/>
                <a:gd name="connsiteY1" fmla="*/ 0 h 731520"/>
                <a:gd name="connsiteX2" fmla="*/ 4620768 w 4693920"/>
                <a:gd name="connsiteY2" fmla="*/ 0 h 731520"/>
                <a:gd name="connsiteX3" fmla="*/ 4693920 w 4693920"/>
                <a:gd name="connsiteY3" fmla="*/ 73152 h 731520"/>
                <a:gd name="connsiteX4" fmla="*/ 4693920 w 4693920"/>
                <a:gd name="connsiteY4" fmla="*/ 658368 h 731520"/>
                <a:gd name="connsiteX5" fmla="*/ 4620768 w 4693920"/>
                <a:gd name="connsiteY5" fmla="*/ 731520 h 731520"/>
                <a:gd name="connsiteX6" fmla="*/ 73152 w 4693920"/>
                <a:gd name="connsiteY6" fmla="*/ 731520 h 731520"/>
                <a:gd name="connsiteX7" fmla="*/ 0 w 4693920"/>
                <a:gd name="connsiteY7" fmla="*/ 658368 h 731520"/>
                <a:gd name="connsiteX8" fmla="*/ 0 w 4693920"/>
                <a:gd name="connsiteY8" fmla="*/ 73152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93920" h="731520">
                  <a:moveTo>
                    <a:pt x="0" y="73152"/>
                  </a:moveTo>
                  <a:cubicBezTo>
                    <a:pt x="0" y="32751"/>
                    <a:pt x="32751" y="0"/>
                    <a:pt x="73152" y="0"/>
                  </a:cubicBezTo>
                  <a:lnTo>
                    <a:pt x="4620768" y="0"/>
                  </a:lnTo>
                  <a:cubicBezTo>
                    <a:pt x="4661169" y="0"/>
                    <a:pt x="4693920" y="32751"/>
                    <a:pt x="4693920" y="73152"/>
                  </a:cubicBezTo>
                  <a:lnTo>
                    <a:pt x="4693920" y="658368"/>
                  </a:lnTo>
                  <a:cubicBezTo>
                    <a:pt x="4693920" y="698769"/>
                    <a:pt x="4661169" y="731520"/>
                    <a:pt x="4620768" y="731520"/>
                  </a:cubicBezTo>
                  <a:lnTo>
                    <a:pt x="73152" y="731520"/>
                  </a:lnTo>
                  <a:cubicBezTo>
                    <a:pt x="32751" y="731520"/>
                    <a:pt x="0" y="698769"/>
                    <a:pt x="0" y="658368"/>
                  </a:cubicBezTo>
                  <a:lnTo>
                    <a:pt x="0" y="73152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  <p:txBody>
            <a:bodyPr lIns="93815" tIns="93815" rIns="919823" bIns="93816" spcCol="1270" anchor="ctr"/>
            <a:lstStyle/>
            <a:p>
              <a:pPr defTabSz="844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Рассмотрение и утверждение отчета об исполнении бюджета</a:t>
              </a:r>
            </a:p>
          </p:txBody>
        </p:sp>
      </p:grp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7010400" y="1143000"/>
            <a:ext cx="1828800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  <a:extLst/>
        </p:spPr>
      </p:pic>
    </p:spTree>
    <p:extLst>
      <p:ext uri="{BB962C8B-B14F-4D97-AF65-F5344CB8AC3E}">
        <p14:creationId xmlns:p14="http://schemas.microsoft.com/office/powerpoint/2010/main" val="135687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90600" y="225658"/>
            <a:ext cx="7685856" cy="54093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plastic"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Что такое отчет об исполнении бюджета</a:t>
            </a:r>
          </a:p>
        </p:txBody>
      </p:sp>
      <p:sp>
        <p:nvSpPr>
          <p:cNvPr id="3" name="Полилиния 2"/>
          <p:cNvSpPr/>
          <p:nvPr/>
        </p:nvSpPr>
        <p:spPr bwMode="auto">
          <a:xfrm>
            <a:off x="533400" y="914400"/>
            <a:ext cx="8229600" cy="1066800"/>
          </a:xfrm>
          <a:custGeom>
            <a:avLst/>
            <a:gdLst>
              <a:gd name="connsiteX0" fmla="*/ 0 w 4693920"/>
              <a:gd name="connsiteY0" fmla="*/ 73152 h 731520"/>
              <a:gd name="connsiteX1" fmla="*/ 73152 w 4693920"/>
              <a:gd name="connsiteY1" fmla="*/ 0 h 731520"/>
              <a:gd name="connsiteX2" fmla="*/ 4620768 w 4693920"/>
              <a:gd name="connsiteY2" fmla="*/ 0 h 731520"/>
              <a:gd name="connsiteX3" fmla="*/ 4693920 w 4693920"/>
              <a:gd name="connsiteY3" fmla="*/ 73152 h 731520"/>
              <a:gd name="connsiteX4" fmla="*/ 4693920 w 4693920"/>
              <a:gd name="connsiteY4" fmla="*/ 658368 h 731520"/>
              <a:gd name="connsiteX5" fmla="*/ 4620768 w 4693920"/>
              <a:gd name="connsiteY5" fmla="*/ 731520 h 731520"/>
              <a:gd name="connsiteX6" fmla="*/ 73152 w 4693920"/>
              <a:gd name="connsiteY6" fmla="*/ 731520 h 731520"/>
              <a:gd name="connsiteX7" fmla="*/ 0 w 4693920"/>
              <a:gd name="connsiteY7" fmla="*/ 658368 h 731520"/>
              <a:gd name="connsiteX8" fmla="*/ 0 w 4693920"/>
              <a:gd name="connsiteY8" fmla="*/ 73152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93920" h="731520">
                <a:moveTo>
                  <a:pt x="0" y="73152"/>
                </a:moveTo>
                <a:cubicBezTo>
                  <a:pt x="0" y="32751"/>
                  <a:pt x="32751" y="0"/>
                  <a:pt x="73152" y="0"/>
                </a:cubicBezTo>
                <a:lnTo>
                  <a:pt x="4620768" y="0"/>
                </a:lnTo>
                <a:cubicBezTo>
                  <a:pt x="4661169" y="0"/>
                  <a:pt x="4693920" y="32751"/>
                  <a:pt x="4693920" y="73152"/>
                </a:cubicBezTo>
                <a:lnTo>
                  <a:pt x="4693920" y="658368"/>
                </a:lnTo>
                <a:cubicBezTo>
                  <a:pt x="4693920" y="698769"/>
                  <a:pt x="4661169" y="731520"/>
                  <a:pt x="4620768" y="731520"/>
                </a:cubicBezTo>
                <a:lnTo>
                  <a:pt x="73152" y="731520"/>
                </a:lnTo>
                <a:cubicBezTo>
                  <a:pt x="32751" y="731520"/>
                  <a:pt x="0" y="698769"/>
                  <a:pt x="0" y="658368"/>
                </a:cubicBezTo>
                <a:lnTo>
                  <a:pt x="0" y="73152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3815" tIns="93815" rIns="925919" bIns="93815" spcCol="1270" anchor="ctr"/>
          <a:lstStyle/>
          <a:p>
            <a:pPr algn="just" defTabSz="8445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Исполнение бюджета- процесс сбора и учета доходов и осуществление расходов на основе сводной бюджетной росписи и кассового плана</a:t>
            </a:r>
          </a:p>
        </p:txBody>
      </p:sp>
      <p:sp>
        <p:nvSpPr>
          <p:cNvPr id="4" name="Полилиния 3"/>
          <p:cNvSpPr/>
          <p:nvPr/>
        </p:nvSpPr>
        <p:spPr bwMode="auto">
          <a:xfrm>
            <a:off x="1403648" y="2204864"/>
            <a:ext cx="6934200" cy="692150"/>
          </a:xfrm>
          <a:custGeom>
            <a:avLst/>
            <a:gdLst>
              <a:gd name="connsiteX0" fmla="*/ 0 w 4693920"/>
              <a:gd name="connsiteY0" fmla="*/ 73152 h 731520"/>
              <a:gd name="connsiteX1" fmla="*/ 73152 w 4693920"/>
              <a:gd name="connsiteY1" fmla="*/ 0 h 731520"/>
              <a:gd name="connsiteX2" fmla="*/ 4620768 w 4693920"/>
              <a:gd name="connsiteY2" fmla="*/ 0 h 731520"/>
              <a:gd name="connsiteX3" fmla="*/ 4693920 w 4693920"/>
              <a:gd name="connsiteY3" fmla="*/ 73152 h 731520"/>
              <a:gd name="connsiteX4" fmla="*/ 4693920 w 4693920"/>
              <a:gd name="connsiteY4" fmla="*/ 658368 h 731520"/>
              <a:gd name="connsiteX5" fmla="*/ 4620768 w 4693920"/>
              <a:gd name="connsiteY5" fmla="*/ 731520 h 731520"/>
              <a:gd name="connsiteX6" fmla="*/ 73152 w 4693920"/>
              <a:gd name="connsiteY6" fmla="*/ 731520 h 731520"/>
              <a:gd name="connsiteX7" fmla="*/ 0 w 4693920"/>
              <a:gd name="connsiteY7" fmla="*/ 658368 h 731520"/>
              <a:gd name="connsiteX8" fmla="*/ 0 w 4693920"/>
              <a:gd name="connsiteY8" fmla="*/ 73152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93920" h="731520">
                <a:moveTo>
                  <a:pt x="0" y="73152"/>
                </a:moveTo>
                <a:cubicBezTo>
                  <a:pt x="0" y="32751"/>
                  <a:pt x="32751" y="0"/>
                  <a:pt x="73152" y="0"/>
                </a:cubicBezTo>
                <a:lnTo>
                  <a:pt x="4620768" y="0"/>
                </a:lnTo>
                <a:cubicBezTo>
                  <a:pt x="4661169" y="0"/>
                  <a:pt x="4693920" y="32751"/>
                  <a:pt x="4693920" y="73152"/>
                </a:cubicBezTo>
                <a:lnTo>
                  <a:pt x="4693920" y="658368"/>
                </a:lnTo>
                <a:cubicBezTo>
                  <a:pt x="4693920" y="698769"/>
                  <a:pt x="4661169" y="731520"/>
                  <a:pt x="4620768" y="731520"/>
                </a:cubicBezTo>
                <a:lnTo>
                  <a:pt x="73152" y="731520"/>
                </a:lnTo>
                <a:cubicBezTo>
                  <a:pt x="32751" y="731520"/>
                  <a:pt x="0" y="698769"/>
                  <a:pt x="0" y="658368"/>
                </a:cubicBezTo>
                <a:lnTo>
                  <a:pt x="0" y="73152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2483469"/>
              <a:satOff val="9953"/>
              <a:lumOff val="2157"/>
              <a:alphaOff val="0"/>
            </a:schemeClr>
          </a:fillRef>
          <a:effectRef idx="0">
            <a:schemeClr val="accent5">
              <a:hueOff val="-2483469"/>
              <a:satOff val="9953"/>
              <a:lumOff val="2157"/>
              <a:alphaOff val="0"/>
            </a:schemeClr>
          </a:effectRef>
          <a:fontRef idx="minor">
            <a:schemeClr val="lt1"/>
          </a:fontRef>
        </p:style>
        <p:txBody>
          <a:bodyPr lIns="93815" tIns="93815" rIns="919823" bIns="93816" spcCol="1270" anchor="ctr"/>
          <a:lstStyle/>
          <a:p>
            <a:pPr algn="ctr" defTabSz="8445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Основные этапы исполнения бюджета:</a:t>
            </a:r>
          </a:p>
        </p:txBody>
      </p:sp>
      <p:pic>
        <p:nvPicPr>
          <p:cNvPr id="5" name="Picture 15" descr="http://adm.ugorsk.ru/about/statistics/butget/folder6/11is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3068960"/>
            <a:ext cx="1676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http://adm.ugorsk.ru/about/statistics/butget/folder6/12is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4806115"/>
            <a:ext cx="1752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олилиния 6"/>
          <p:cNvSpPr/>
          <p:nvPr/>
        </p:nvSpPr>
        <p:spPr bwMode="auto">
          <a:xfrm>
            <a:off x="2057400" y="3124200"/>
            <a:ext cx="6705600" cy="1554163"/>
          </a:xfrm>
          <a:custGeom>
            <a:avLst/>
            <a:gdLst>
              <a:gd name="connsiteX0" fmla="*/ 0 w 4693920"/>
              <a:gd name="connsiteY0" fmla="*/ 73152 h 731520"/>
              <a:gd name="connsiteX1" fmla="*/ 73152 w 4693920"/>
              <a:gd name="connsiteY1" fmla="*/ 0 h 731520"/>
              <a:gd name="connsiteX2" fmla="*/ 4620768 w 4693920"/>
              <a:gd name="connsiteY2" fmla="*/ 0 h 731520"/>
              <a:gd name="connsiteX3" fmla="*/ 4693920 w 4693920"/>
              <a:gd name="connsiteY3" fmla="*/ 73152 h 731520"/>
              <a:gd name="connsiteX4" fmla="*/ 4693920 w 4693920"/>
              <a:gd name="connsiteY4" fmla="*/ 658368 h 731520"/>
              <a:gd name="connsiteX5" fmla="*/ 4620768 w 4693920"/>
              <a:gd name="connsiteY5" fmla="*/ 731520 h 731520"/>
              <a:gd name="connsiteX6" fmla="*/ 73152 w 4693920"/>
              <a:gd name="connsiteY6" fmla="*/ 731520 h 731520"/>
              <a:gd name="connsiteX7" fmla="*/ 0 w 4693920"/>
              <a:gd name="connsiteY7" fmla="*/ 658368 h 731520"/>
              <a:gd name="connsiteX8" fmla="*/ 0 w 4693920"/>
              <a:gd name="connsiteY8" fmla="*/ 73152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93920" h="731520">
                <a:moveTo>
                  <a:pt x="0" y="73152"/>
                </a:moveTo>
                <a:cubicBezTo>
                  <a:pt x="0" y="32751"/>
                  <a:pt x="32751" y="0"/>
                  <a:pt x="73152" y="0"/>
                </a:cubicBezTo>
                <a:lnTo>
                  <a:pt x="4620768" y="0"/>
                </a:lnTo>
                <a:cubicBezTo>
                  <a:pt x="4661169" y="0"/>
                  <a:pt x="4693920" y="32751"/>
                  <a:pt x="4693920" y="73152"/>
                </a:cubicBezTo>
                <a:lnTo>
                  <a:pt x="4693920" y="658368"/>
                </a:lnTo>
                <a:cubicBezTo>
                  <a:pt x="4693920" y="698769"/>
                  <a:pt x="4661169" y="731520"/>
                  <a:pt x="4620768" y="731520"/>
                </a:cubicBezTo>
                <a:lnTo>
                  <a:pt x="73152" y="731520"/>
                </a:lnTo>
                <a:cubicBezTo>
                  <a:pt x="32751" y="731520"/>
                  <a:pt x="0" y="698769"/>
                  <a:pt x="0" y="658368"/>
                </a:cubicBezTo>
                <a:lnTo>
                  <a:pt x="0" y="73152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4966938"/>
              <a:satOff val="19906"/>
              <a:lumOff val="4314"/>
              <a:alphaOff val="0"/>
            </a:schemeClr>
          </a:fillRef>
          <a:effectRef idx="0">
            <a:schemeClr val="accent5">
              <a:hueOff val="-4966938"/>
              <a:satOff val="19906"/>
              <a:lumOff val="4314"/>
              <a:alphaOff val="0"/>
            </a:schemeClr>
          </a:effectRef>
          <a:fontRef idx="minor">
            <a:schemeClr val="lt1"/>
          </a:fontRef>
        </p:style>
        <p:txBody>
          <a:bodyPr lIns="93815" tIns="93815" rIns="919823" bIns="93816" spcCol="1270" anchor="ctr"/>
          <a:lstStyle/>
          <a:p>
            <a:pPr algn="just" defTabSz="8445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исполнение бюджета по доходам (обеспечение полного и своевременного поступления в бюджет налогов, сборов, доходов от использования имущества и других обязательных платежей в соответствии с утвержденными бюджетными назначениями);</a:t>
            </a:r>
          </a:p>
        </p:txBody>
      </p:sp>
      <p:sp>
        <p:nvSpPr>
          <p:cNvPr id="8" name="Полилиния 7"/>
          <p:cNvSpPr/>
          <p:nvPr/>
        </p:nvSpPr>
        <p:spPr bwMode="auto">
          <a:xfrm>
            <a:off x="2133600" y="4876800"/>
            <a:ext cx="6629400" cy="1524000"/>
          </a:xfrm>
          <a:custGeom>
            <a:avLst/>
            <a:gdLst>
              <a:gd name="connsiteX0" fmla="*/ 0 w 4693920"/>
              <a:gd name="connsiteY0" fmla="*/ 73152 h 731520"/>
              <a:gd name="connsiteX1" fmla="*/ 73152 w 4693920"/>
              <a:gd name="connsiteY1" fmla="*/ 0 h 731520"/>
              <a:gd name="connsiteX2" fmla="*/ 4620768 w 4693920"/>
              <a:gd name="connsiteY2" fmla="*/ 0 h 731520"/>
              <a:gd name="connsiteX3" fmla="*/ 4693920 w 4693920"/>
              <a:gd name="connsiteY3" fmla="*/ 73152 h 731520"/>
              <a:gd name="connsiteX4" fmla="*/ 4693920 w 4693920"/>
              <a:gd name="connsiteY4" fmla="*/ 658368 h 731520"/>
              <a:gd name="connsiteX5" fmla="*/ 4620768 w 4693920"/>
              <a:gd name="connsiteY5" fmla="*/ 731520 h 731520"/>
              <a:gd name="connsiteX6" fmla="*/ 73152 w 4693920"/>
              <a:gd name="connsiteY6" fmla="*/ 731520 h 731520"/>
              <a:gd name="connsiteX7" fmla="*/ 0 w 4693920"/>
              <a:gd name="connsiteY7" fmla="*/ 658368 h 731520"/>
              <a:gd name="connsiteX8" fmla="*/ 0 w 4693920"/>
              <a:gd name="connsiteY8" fmla="*/ 73152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93920" h="731520">
                <a:moveTo>
                  <a:pt x="0" y="73152"/>
                </a:moveTo>
                <a:cubicBezTo>
                  <a:pt x="0" y="32751"/>
                  <a:pt x="32751" y="0"/>
                  <a:pt x="73152" y="0"/>
                </a:cubicBezTo>
                <a:lnTo>
                  <a:pt x="4620768" y="0"/>
                </a:lnTo>
                <a:cubicBezTo>
                  <a:pt x="4661169" y="0"/>
                  <a:pt x="4693920" y="32751"/>
                  <a:pt x="4693920" y="73152"/>
                </a:cubicBezTo>
                <a:lnTo>
                  <a:pt x="4693920" y="658368"/>
                </a:lnTo>
                <a:cubicBezTo>
                  <a:pt x="4693920" y="698769"/>
                  <a:pt x="4661169" y="731520"/>
                  <a:pt x="4620768" y="731520"/>
                </a:cubicBezTo>
                <a:lnTo>
                  <a:pt x="73152" y="731520"/>
                </a:lnTo>
                <a:cubicBezTo>
                  <a:pt x="32751" y="731520"/>
                  <a:pt x="0" y="698769"/>
                  <a:pt x="0" y="658368"/>
                </a:cubicBezTo>
                <a:lnTo>
                  <a:pt x="0" y="73152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7450407"/>
              <a:satOff val="29858"/>
              <a:lumOff val="6471"/>
              <a:alphaOff val="0"/>
            </a:schemeClr>
          </a:fillRef>
          <a:effectRef idx="0">
            <a:schemeClr val="accent5">
              <a:hueOff val="-7450407"/>
              <a:satOff val="29858"/>
              <a:lumOff val="6471"/>
              <a:alphaOff val="0"/>
            </a:schemeClr>
          </a:effectRef>
          <a:fontRef idx="minor">
            <a:schemeClr val="lt1"/>
          </a:fontRef>
        </p:style>
        <p:txBody>
          <a:bodyPr lIns="93815" tIns="93815" rIns="919823" bIns="93816" spcCol="1270" anchor="ctr"/>
          <a:lstStyle/>
          <a:p>
            <a:pPr algn="just" defTabSz="8445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исполнение бюджета по расходам (обеспечение последовательного финансирования мероприятий, предусмотренных решением о бюджете, в пределах утвержденных сумм с целью исполнения принятых муниципальным образованием расходных обязательств). </a:t>
            </a:r>
          </a:p>
        </p:txBody>
      </p:sp>
    </p:spTree>
    <p:extLst>
      <p:ext uri="{BB962C8B-B14F-4D97-AF65-F5344CB8AC3E}">
        <p14:creationId xmlns:p14="http://schemas.microsoft.com/office/powerpoint/2010/main" val="52542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6815</TotalTime>
  <Words>5799</Words>
  <Application>Microsoft Office PowerPoint</Application>
  <PresentationFormat>Экран (4:3)</PresentationFormat>
  <Paragraphs>1530</Paragraphs>
  <Slides>54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5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Ira</dc:creator>
  <cp:lastModifiedBy>IRA</cp:lastModifiedBy>
  <cp:revision>294</cp:revision>
  <cp:lastPrinted>2026-04-07T06:20:32Z</cp:lastPrinted>
  <dcterms:created xsi:type="dcterms:W3CDTF">2024-04-03T10:39:20Z</dcterms:created>
  <dcterms:modified xsi:type="dcterms:W3CDTF">2026-04-16T06:34:01Z</dcterms:modified>
</cp:coreProperties>
</file>